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20" r:id="rId2"/>
    <p:sldMasterId id="2147483828" r:id="rId3"/>
  </p:sldMasterIdLst>
  <p:notesMasterIdLst>
    <p:notesMasterId r:id="rId14"/>
  </p:notesMasterIdLst>
  <p:sldIdLst>
    <p:sldId id="338" r:id="rId4"/>
    <p:sldId id="275" r:id="rId5"/>
    <p:sldId id="283" r:id="rId6"/>
    <p:sldId id="280" r:id="rId7"/>
    <p:sldId id="292" r:id="rId8"/>
    <p:sldId id="278" r:id="rId9"/>
    <p:sldId id="281" r:id="rId10"/>
    <p:sldId id="276" r:id="rId11"/>
    <p:sldId id="279" r:id="rId12"/>
    <p:sldId id="282" r:id="rId13"/>
  </p:sldIdLst>
  <p:sldSz cx="9144000" cy="5143500" type="screen16x9"/>
  <p:notesSz cx="6858000" cy="9144000"/>
  <p:custDataLst>
    <p:tags r:id="rId1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FFCC00"/>
    <a:srgbClr val="00CCFF"/>
    <a:srgbClr val="FFFF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7" autoAdjust="0"/>
    <p:restoredTop sz="94610" autoAdjust="0"/>
  </p:normalViewPr>
  <p:slideViewPr>
    <p:cSldViewPr>
      <p:cViewPr varScale="1">
        <p:scale>
          <a:sx n="108" d="100"/>
          <a:sy n="108" d="100"/>
        </p:scale>
        <p:origin x="725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gs" Target="tags/tag1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735291-34A2-43C8-A101-5AAB0902AFD0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11EB0C-17FD-48E3-B46C-C7159EC8E46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776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EB0C-17FD-48E3-B46C-C7159EC8E46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0299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EB0C-17FD-48E3-B46C-C7159EC8E46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3419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EB0C-17FD-48E3-B46C-C7159EC8E46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104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EB0C-17FD-48E3-B46C-C7159EC8E46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425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EB0C-17FD-48E3-B46C-C7159EC8E46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394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EB0C-17FD-48E3-B46C-C7159EC8E46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218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EB0C-17FD-48E3-B46C-C7159EC8E46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5070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EB0C-17FD-48E3-B46C-C7159EC8E46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0129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11EB0C-17FD-48E3-B46C-C7159EC8E46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912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27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094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330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3BD-8CE4-4D9A-912B-C6026F2D6057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6001-66B7-421D-A490-32750490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68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3BD-8CE4-4D9A-912B-C6026F2D6057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6001-66B7-421D-A490-32750490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957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3BD-8CE4-4D9A-912B-C6026F2D6057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6001-66B7-421D-A490-32750490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504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3BD-8CE4-4D9A-912B-C6026F2D6057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6001-66B7-421D-A490-32750490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5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3BD-8CE4-4D9A-912B-C6026F2D6057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6001-66B7-421D-A490-32750490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42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3BD-8CE4-4D9A-912B-C6026F2D6057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6001-66B7-421D-A490-32750490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374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3BD-8CE4-4D9A-912B-C6026F2D6057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6001-66B7-421D-A490-32750490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93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3BD-8CE4-4D9A-912B-C6026F2D6057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6001-66B7-421D-A490-32750490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06215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449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3BD-8CE4-4D9A-912B-C6026F2D6057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6001-66B7-421D-A490-32750490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019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3BD-8CE4-4D9A-912B-C6026F2D6057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6001-66B7-421D-A490-32750490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147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943BD-8CE4-4D9A-912B-C6026F2D6057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A6001-66B7-421D-A490-32750490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93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96452" y="841772"/>
            <a:ext cx="6751097" cy="1790700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96452" y="2701528"/>
            <a:ext cx="6751097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881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771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1933" y="492920"/>
            <a:ext cx="7300134" cy="2139553"/>
          </a:xfrm>
        </p:spPr>
        <p:txBody>
          <a:bodyPr anchor="b">
            <a:normAutofit/>
          </a:bodyPr>
          <a:lstStyle>
            <a:lvl1pPr>
              <a:defRPr sz="25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21933" y="2701529"/>
            <a:ext cx="7300134" cy="1125140"/>
          </a:xfrm>
        </p:spPr>
        <p:txBody>
          <a:bodyPr/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178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457200"/>
            <a:ext cx="7765321" cy="99474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6" y="1566240"/>
            <a:ext cx="3829503" cy="27771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0052" y="1566240"/>
            <a:ext cx="3820616" cy="277716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75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457201"/>
            <a:ext cx="7765321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6354" y="1566240"/>
            <a:ext cx="3659399" cy="617934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346" y="2184174"/>
            <a:ext cx="3830406" cy="21592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1502" y="1566240"/>
            <a:ext cx="3649166" cy="617934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184174"/>
            <a:ext cx="3821518" cy="215922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700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50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655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42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457200"/>
            <a:ext cx="2949178" cy="1771650"/>
          </a:xfrm>
        </p:spPr>
        <p:txBody>
          <a:bodyPr anchor="b">
            <a:normAutofit/>
          </a:bodyPr>
          <a:lstStyle>
            <a:lvl1pPr>
              <a:defRPr sz="2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8548" y="457200"/>
            <a:ext cx="4642119" cy="38862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7921" y="2228850"/>
            <a:ext cx="2949178" cy="2114549"/>
          </a:xfrm>
        </p:spPr>
        <p:txBody>
          <a:bodyPr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63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921" y="457200"/>
            <a:ext cx="4447330" cy="1771650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68603" y="569161"/>
            <a:ext cx="2441517" cy="3662279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2228850"/>
            <a:ext cx="4451213" cy="2114550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68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3217030"/>
            <a:ext cx="7775673" cy="614516"/>
          </a:xfrm>
        </p:spPr>
        <p:txBody>
          <a:bodyPr anchor="b">
            <a:normAutofit/>
          </a:bodyPr>
          <a:lstStyle>
            <a:lvl1pPr>
              <a:defRPr sz="2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5355" y="465991"/>
            <a:ext cx="7775673" cy="2534801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3831546"/>
            <a:ext cx="7774499" cy="511854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673F-148B-4563-B4BF-34F62CBCD4E8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D356-A0A6-4E9F-8FE1-FDB210531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27293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57201"/>
            <a:ext cx="7765322" cy="25686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3153615"/>
            <a:ext cx="7765321" cy="1194140"/>
          </a:xfrm>
        </p:spPr>
        <p:txBody>
          <a:bodyPr anchor="ctr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673F-148B-4563-B4BF-34F62CBCD4E8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D356-A0A6-4E9F-8FE1-FDB210531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8807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457200"/>
            <a:ext cx="6977064" cy="2244678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2707524"/>
            <a:ext cx="6564224" cy="320109"/>
          </a:xfrm>
        </p:spPr>
        <p:txBody>
          <a:bodyPr anchor="t">
            <a:normAutofit/>
          </a:bodyPr>
          <a:lstStyle>
            <a:lvl1pPr marL="0" indent="0" algn="r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5" y="3153616"/>
            <a:ext cx="7765322" cy="118978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673F-148B-4563-B4BF-34F62CBCD4E8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D356-A0A6-4E9F-8FE1-FDB2105316B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27459" y="551431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993467" y="222907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192171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5" y="1595207"/>
            <a:ext cx="7766495" cy="1883876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3487917"/>
            <a:ext cx="7765322" cy="855483"/>
          </a:xfrm>
        </p:spPr>
        <p:txBody>
          <a:bodyPr anchor="t"/>
          <a:lstStyle>
            <a:lvl1pPr marL="0" indent="0" algn="ctr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673F-148B-4563-B4BF-34F62CBCD4E8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D356-A0A6-4E9F-8FE1-FDB210531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21000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5" y="457201"/>
            <a:ext cx="7765322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566240"/>
            <a:ext cx="2474217" cy="617479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183718"/>
            <a:ext cx="2474217" cy="2159682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3658" y="1566240"/>
            <a:ext cx="2473919" cy="617478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3659" y="2183718"/>
            <a:ext cx="2474866" cy="2159682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1566240"/>
            <a:ext cx="2468408" cy="617478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2260" y="2183718"/>
            <a:ext cx="2468408" cy="2159682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673F-148B-4563-B4BF-34F62CBCD4E8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D356-A0A6-4E9F-8FE1-FDB210531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95526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457201"/>
            <a:ext cx="7765322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7" y="3146924"/>
            <a:ext cx="2474216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819015" y="1724240"/>
            <a:ext cx="2205038" cy="1143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7" y="3579121"/>
            <a:ext cx="2474216" cy="764279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26" y="3146924"/>
            <a:ext cx="2474237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1724240"/>
            <a:ext cx="2197894" cy="1143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3579120"/>
            <a:ext cx="2475252" cy="764279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0067" y="3146924"/>
            <a:ext cx="2467425" cy="432197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1500" b="0">
                <a:solidFill>
                  <a:schemeClr val="tx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14603" y="1724240"/>
            <a:ext cx="2199085" cy="1143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973" y="3579121"/>
            <a:ext cx="2470694" cy="764278"/>
          </a:xfrm>
        </p:spPr>
        <p:txBody>
          <a:bodyPr anchor="t">
            <a:normAutofit/>
          </a:bodyPr>
          <a:lstStyle>
            <a:lvl1pPr marL="0" indent="0" algn="ctr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FE673F-148B-4563-B4BF-34F62CBCD4E8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C4D356-A0A6-4E9F-8FE1-FDB2105316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7575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5698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57200"/>
            <a:ext cx="1906993" cy="38862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6" y="457200"/>
            <a:ext cx="5744029" cy="38862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1418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286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53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1394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308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5175F-069C-4B76-9B15-7546C0324835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2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5175F-069C-4B76-9B15-7546C0324835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1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943BD-8CE4-4D9A-912B-C6026F2D6057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A6001-66B7-421D-A490-3275049005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60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mc:AlternateContent xmlns:mc="http://schemas.openxmlformats.org/markup-compatibility/2006" xmlns:p14="http://schemas.microsoft.com/office/powerpoint/2010/main">
    <mc:Choice Requires="p14">
      <p:transition spd="med" p14:dur="700" advClick="0" advTm="2500">
        <p:fade/>
      </p:transition>
    </mc:Choice>
    <mc:Fallback xmlns="">
      <p:transition spd="med" advClick="0" advTm="2500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7" y="457200"/>
            <a:ext cx="7765321" cy="9947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572048"/>
            <a:ext cx="7765322" cy="27713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4412457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5175F-069C-4B76-9B15-7546C0324835}" type="datetimeFigureOut">
              <a:rPr lang="en-US" smtClean="0"/>
              <a:t>5/13/2021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6" y="4412457"/>
            <a:ext cx="500464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4412457"/>
            <a:ext cx="56515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58CC9-A748-4C09-8361-E754474690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398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  <p:sldLayoutId id="2147483840" r:id="rId12"/>
    <p:sldLayoutId id="2147483841" r:id="rId13"/>
    <p:sldLayoutId id="2147483842" r:id="rId14"/>
    <p:sldLayoutId id="2147483843" r:id="rId15"/>
    <p:sldLayoutId id="2147483844" r:id="rId16"/>
    <p:sldLayoutId id="2147483845" r:id="rId17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55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105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Font typeface="Arial" panose="020B0604020202020204" pitchFamily="34" charset="0"/>
        <a:buChar char="•"/>
        <a:defRPr sz="9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3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2.png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2.png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2.png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2.png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#bookmark69"/><Relationship Id="rId13" Type="http://schemas.openxmlformats.org/officeDocument/2006/relationships/hyperlink" Target="#bookmark74"/><Relationship Id="rId3" Type="http://schemas.openxmlformats.org/officeDocument/2006/relationships/image" Target="../media/image5.jpg"/><Relationship Id="rId7" Type="http://schemas.openxmlformats.org/officeDocument/2006/relationships/hyperlink" Target="#bookmark68"/><Relationship Id="rId12" Type="http://schemas.openxmlformats.org/officeDocument/2006/relationships/hyperlink" Target="#bookmark73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3.xml"/><Relationship Id="rId6" Type="http://schemas.openxmlformats.org/officeDocument/2006/relationships/hyperlink" Target="#bookmark67"/><Relationship Id="rId11" Type="http://schemas.openxmlformats.org/officeDocument/2006/relationships/hyperlink" Target="#bookmark72"/><Relationship Id="rId5" Type="http://schemas.openxmlformats.org/officeDocument/2006/relationships/hyperlink" Target="#bookmark66"/><Relationship Id="rId15" Type="http://schemas.openxmlformats.org/officeDocument/2006/relationships/image" Target="../media/image2.png"/><Relationship Id="rId10" Type="http://schemas.openxmlformats.org/officeDocument/2006/relationships/hyperlink" Target="#bookmark71"/><Relationship Id="rId4" Type="http://schemas.openxmlformats.org/officeDocument/2006/relationships/image" Target="../media/image6.jpg"/><Relationship Id="rId9" Type="http://schemas.openxmlformats.org/officeDocument/2006/relationships/hyperlink" Target="#bookmark70"/><Relationship Id="rId1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2.png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2.png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#bookmark80"/><Relationship Id="rId3" Type="http://schemas.openxmlformats.org/officeDocument/2006/relationships/image" Target="../media/image6.jpg"/><Relationship Id="rId7" Type="http://schemas.openxmlformats.org/officeDocument/2006/relationships/hyperlink" Target="#bookmark79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3.xml"/><Relationship Id="rId6" Type="http://schemas.openxmlformats.org/officeDocument/2006/relationships/hyperlink" Target="#bookmark78"/><Relationship Id="rId5" Type="http://schemas.openxmlformats.org/officeDocument/2006/relationships/hyperlink" Target="#bookmark77"/><Relationship Id="rId10" Type="http://schemas.openxmlformats.org/officeDocument/2006/relationships/image" Target="../media/image2.png"/><Relationship Id="rId4" Type="http://schemas.openxmlformats.org/officeDocument/2006/relationships/hyperlink" Target="#bookmark76"/><Relationship Id="rId9" Type="http://schemas.openxmlformats.org/officeDocument/2006/relationships/image" Target="../media/image7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3.xml"/><Relationship Id="rId6" Type="http://schemas.openxmlformats.org/officeDocument/2006/relationships/image" Target="../media/image2.png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329862" y="249492"/>
            <a:ext cx="2754306" cy="789552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2429" y="5035488"/>
            <a:ext cx="9141619" cy="216024"/>
          </a:xfrm>
          <a:effectLst>
            <a:glow rad="139700">
              <a:schemeClr val="accent3">
                <a:satMod val="175000"/>
                <a:alpha val="40000"/>
              </a:schemeClr>
            </a:glow>
            <a:reflection blurRad="6350" stA="50000" endA="295" endPos="92000" dist="101600" dir="5400000" sy="-100000" algn="bl" rotWithShape="0"/>
          </a:effectLst>
        </p:spPr>
        <p:txBody>
          <a:bodyPr>
            <a:noAutofit/>
          </a:bodyPr>
          <a:lstStyle/>
          <a:p>
            <a:br>
              <a:rPr lang="tr-TR" sz="2700" dirty="0"/>
            </a:br>
            <a:br>
              <a:rPr lang="sr-Latn-ME" sz="2700" dirty="0"/>
            </a:br>
            <a:br>
              <a:rPr lang="sr-Latn-ME" sz="2700" dirty="0"/>
            </a:br>
            <a:br>
              <a:rPr lang="sr-Latn-ME" sz="2700" dirty="0"/>
            </a:br>
            <a:br>
              <a:rPr lang="sr-Latn-ME" sz="2700" dirty="0"/>
            </a:br>
            <a:br>
              <a:rPr lang="sr-Latn-ME" sz="2700" dirty="0"/>
            </a:br>
            <a:br>
              <a:rPr lang="sr-Latn-ME" sz="2700" dirty="0"/>
            </a:br>
            <a:br>
              <a:rPr lang="sr-Latn-ME" sz="2700" dirty="0"/>
            </a:br>
            <a:br>
              <a:rPr lang="sr-Latn-ME" sz="2700" dirty="0"/>
            </a:br>
            <a:br>
              <a:rPr lang="en-GB" sz="2700" dirty="0"/>
            </a:br>
            <a:br>
              <a:rPr lang="en-GB" sz="2700" dirty="0"/>
            </a:br>
            <a:br>
              <a:rPr lang="en-GB" sz="3300" dirty="0">
                <a:solidFill>
                  <a:srgbClr val="FFCC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sr-Latn-ME" sz="2700" dirty="0"/>
            </a:br>
            <a:br>
              <a:rPr lang="sr-Latn-ME" sz="2700" dirty="0"/>
            </a:br>
            <a:br>
              <a:rPr lang="sr-Latn-ME" sz="2700" dirty="0"/>
            </a:br>
            <a:br>
              <a:rPr lang="sr-Latn-ME" sz="2700" dirty="0"/>
            </a:br>
            <a:br>
              <a:rPr lang="sr-Latn-ME" sz="2700" dirty="0"/>
            </a:br>
            <a:r>
              <a:rPr lang="sr-Latn-ME" sz="24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MASTER studije Pravnog Fakulteta UCG</a:t>
            </a:r>
            <a:br>
              <a:rPr lang="sr-Latn-ME" sz="24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</a:br>
            <a:r>
              <a:rPr lang="sr-Latn-ME" sz="24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- PRAVO konkurencije–</a:t>
            </a:r>
            <a:br>
              <a:rPr lang="sr-Latn-ME" sz="24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</a:br>
            <a:r>
              <a:rPr lang="sr-Latn-ME" sz="285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 </a:t>
            </a:r>
            <a:r>
              <a:rPr lang="en-GB" sz="3000" dirty="0">
                <a:ln>
                  <a:solidFill>
                    <a:srgbClr val="EAEAEA"/>
                  </a:solidFill>
                </a:ln>
                <a:latin typeface="Lucida Fax" panose="02060602050505020204" pitchFamily="18" charset="0"/>
              </a:rPr>
              <a:t> </a:t>
            </a:r>
            <a:br>
              <a:rPr lang="sr-Latn-ME" sz="3300" dirty="0">
                <a:ln>
                  <a:solidFill>
                    <a:srgbClr val="EAEAEA"/>
                  </a:solidFill>
                </a:ln>
                <a:latin typeface="Lucida Fax" panose="02060602050505020204" pitchFamily="18" charset="0"/>
              </a:rPr>
            </a:br>
            <a:r>
              <a:rPr lang="hr-HR" sz="2800" b="1" dirty="0"/>
              <a:t>Dominantan položaj, koncentracije i državna pomoć</a:t>
            </a:r>
            <a:br>
              <a:rPr lang="en-US" sz="1600" b="1" dirty="0">
                <a:solidFill>
                  <a:srgbClr val="FFCC66"/>
                </a:solidFill>
              </a:rPr>
            </a:br>
            <a:br>
              <a:rPr lang="sr-Latn-ME" sz="3150" dirty="0"/>
            </a:br>
            <a:r>
              <a:rPr lang="sr-Latn-ME" sz="1050" b="0" kern="1200" cap="all" dirty="0">
                <a:solidFill>
                  <a:prstClr val="white"/>
                </a:solidFill>
                <a:latin typeface="Bookman Old Style" panose="02050604050505020204"/>
              </a:rPr>
              <a:t>(Osnov prezentacije: udžbenička literatura iz informacione liste)</a:t>
            </a:r>
            <a:br>
              <a:rPr lang="en-GB" sz="1050" b="0" kern="1200" cap="all" dirty="0">
                <a:solidFill>
                  <a:prstClr val="white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Bookman Old Style" panose="02050604050505020204"/>
              </a:rPr>
            </a:br>
            <a:br>
              <a:rPr lang="en-US" sz="2700" kern="1200" cap="all" dirty="0">
                <a:solidFill>
                  <a:prstClr val="white"/>
                </a:solidFill>
                <a:effectLst>
                  <a:outerShdw blurRad="50800" dist="63500" dir="2700000" algn="tl" rotWithShape="0">
                    <a:srgbClr val="000000">
                      <a:alpha val="48000"/>
                    </a:srgbClr>
                  </a:outerShdw>
                </a:effectLst>
                <a:latin typeface="Bookman Old Style" panose="02050604050505020204"/>
              </a:rPr>
            </a:br>
            <a:br>
              <a:rPr lang="en-US" sz="2400" dirty="0"/>
            </a:br>
            <a:br>
              <a:rPr lang="en-US" sz="2700" dirty="0"/>
            </a:br>
            <a:endParaRPr lang="en-US" sz="27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496" y="3597864"/>
            <a:ext cx="9093694" cy="1545636"/>
          </a:xfrm>
        </p:spPr>
        <p:txBody>
          <a:bodyPr>
            <a:normAutofit/>
          </a:bodyPr>
          <a:lstStyle/>
          <a:p>
            <a:endParaRPr lang="sr-Latn-ME" sz="2850" b="1" dirty="0">
              <a:solidFill>
                <a:srgbClr val="FFCC66"/>
              </a:solidFill>
              <a:effectLst>
                <a:outerShdw blurRad="50800" dist="38100" dir="2700000" algn="tl" rotWithShape="0">
                  <a:srgbClr val="000000">
                    <a:alpha val="48000"/>
                  </a:srgbClr>
                </a:outerShdw>
                <a:reflection blurRad="6350" stA="55000" endA="300" endPos="45500" dir="5400000" sy="-100000" algn="bl" rotWithShape="0"/>
              </a:effectLst>
              <a:latin typeface="Georgia" pitchFamily="18" charset="0"/>
            </a:endParaRPr>
          </a:p>
          <a:p>
            <a:r>
              <a:rPr lang="sr-Latn-ME" sz="2250" b="1" dirty="0">
                <a:solidFill>
                  <a:srgbClr val="FFCC66"/>
                </a:solidFill>
                <a:effectLst>
                  <a:outerShdw blurRad="50800" dist="38100" dir="2700000" algn="tl" rotWithShape="0">
                    <a:srgbClr val="000000">
                      <a:alpha val="48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Georgia" pitchFamily="18" charset="0"/>
              </a:rPr>
              <a:t>Prof. dr Dražen Cerović</a:t>
            </a:r>
          </a:p>
          <a:p>
            <a:endParaRPr lang="en-US" b="1" dirty="0">
              <a:solidFill>
                <a:srgbClr val="FFCC66"/>
              </a:solidFill>
              <a:latin typeface="Georgia" pitchFamily="18" charset="0"/>
            </a:endParaRPr>
          </a:p>
          <a:p>
            <a:endParaRPr lang="bs-Latn-BA" b="1" dirty="0">
              <a:solidFill>
                <a:srgbClr val="FFCC66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9BE73C-BF83-4916-AE2D-373DBC138A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 r="84048" b="29515"/>
          <a:stretch>
            <a:fillRect/>
          </a:stretch>
        </p:blipFill>
        <p:spPr bwMode="auto">
          <a:xfrm>
            <a:off x="8028384" y="175108"/>
            <a:ext cx="992793" cy="81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mlim bijeli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223535"/>
            <a:ext cx="1979712" cy="782042"/>
          </a:xfrm>
          <a:prstGeom prst="rect">
            <a:avLst/>
          </a:prstGeom>
        </p:spPr>
      </p:pic>
      <p:pic>
        <p:nvPicPr>
          <p:cNvPr id="7" name="Picture 6" descr="earssmus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37874" y="411510"/>
            <a:ext cx="2538282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471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34" r="5255" b="47723"/>
          <a:stretch/>
        </p:blipFill>
        <p:spPr>
          <a:xfrm rot="5400000">
            <a:off x="6201880" y="1243867"/>
            <a:ext cx="5176587" cy="268885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00200" y="-95250"/>
            <a:ext cx="6934200" cy="527183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285750"/>
            <a:ext cx="7378700" cy="4400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18937" y="438150"/>
            <a:ext cx="7162800" cy="44958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18134" y="514349"/>
            <a:ext cx="6016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4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Master studije Pravnog fakulteta UCG</a:t>
            </a:r>
            <a:endParaRPr lang="en-US" sz="2400" dirty="0">
              <a:solidFill>
                <a:srgbClr val="00CC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7579" y="1524309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endParaRPr lang="en-GB" sz="1600" dirty="0">
              <a:solidFill>
                <a:schemeClr val="accent3"/>
              </a:solidFill>
            </a:endParaRPr>
          </a:p>
          <a:p>
            <a:endParaRPr lang="en-US" sz="2800" b="1" dirty="0">
              <a:solidFill>
                <a:schemeClr val="bg1"/>
              </a:solidFill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41942" y="1403353"/>
            <a:ext cx="4724242" cy="236988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600" dirty="0">
                <a:solidFill>
                  <a:schemeClr val="accent3"/>
                </a:solidFill>
              </a:rPr>
              <a:t>KONTROLA DRŽAVNE POMOĆI U EU</a:t>
            </a:r>
            <a:endParaRPr lang="hr-HR" sz="1600" dirty="0">
              <a:solidFill>
                <a:schemeClr val="accent3"/>
              </a:solidFill>
            </a:endParaRPr>
          </a:p>
          <a:p>
            <a:endParaRPr lang="hr-HR" sz="1600" dirty="0">
              <a:solidFill>
                <a:schemeClr val="accent3"/>
              </a:solidFill>
            </a:endParaRPr>
          </a:p>
          <a:p>
            <a:r>
              <a:rPr lang="hr-HR" sz="1600" dirty="0">
                <a:solidFill>
                  <a:schemeClr val="accent3"/>
                </a:solidFill>
              </a:rPr>
              <a:t>I</a:t>
            </a:r>
            <a:r>
              <a:rPr lang="en-GB" sz="1600" dirty="0">
                <a:solidFill>
                  <a:schemeClr val="accent3"/>
                </a:solidFill>
              </a:rPr>
              <a:t>NSTITUCIONALNI ASPEKTI ZAŠTITE</a:t>
            </a:r>
            <a:br>
              <a:rPr lang="en-GB" sz="1600" dirty="0">
                <a:solidFill>
                  <a:schemeClr val="accent3"/>
                </a:solidFill>
              </a:rPr>
            </a:br>
            <a:r>
              <a:rPr lang="en-GB" sz="1600" dirty="0">
                <a:solidFill>
                  <a:schemeClr val="accent3"/>
                </a:solidFill>
              </a:rPr>
              <a:t>KONKURENCIJE</a:t>
            </a:r>
            <a:endParaRPr lang="hr-HR" sz="1600" dirty="0">
              <a:solidFill>
                <a:schemeClr val="accent3"/>
              </a:solidFill>
            </a:endParaRPr>
          </a:p>
          <a:p>
            <a:endParaRPr lang="en-GB" sz="1600" dirty="0">
              <a:solidFill>
                <a:schemeClr val="accent3"/>
              </a:solidFill>
            </a:endParaRPr>
          </a:p>
          <a:p>
            <a:r>
              <a:rPr lang="en-GB" sz="1600" dirty="0">
                <a:solidFill>
                  <a:schemeClr val="accent3"/>
                </a:solidFill>
              </a:rPr>
              <a:t>PROCESNI ASPEKTI ZAŠTITE KONKURENCIJE</a:t>
            </a:r>
            <a:br>
              <a:rPr lang="en-GB" sz="1600" dirty="0">
                <a:solidFill>
                  <a:schemeClr val="accent3"/>
                </a:solidFill>
              </a:rPr>
            </a:br>
            <a:r>
              <a:rPr lang="en-GB" sz="1600" dirty="0">
                <a:solidFill>
                  <a:schemeClr val="accent3"/>
                </a:solidFill>
              </a:rPr>
              <a:t>I </a:t>
            </a:r>
            <a:r>
              <a:rPr lang="en-GB" sz="1600" dirty="0" err="1">
                <a:solidFill>
                  <a:schemeClr val="accent3"/>
                </a:solidFill>
              </a:rPr>
              <a:t>SANKCIONISANjE</a:t>
            </a:r>
            <a:r>
              <a:rPr lang="en-GB" sz="1600" dirty="0">
                <a:solidFill>
                  <a:schemeClr val="accent3"/>
                </a:solidFill>
              </a:rPr>
              <a:t> POVREDA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pPr lvl="0"/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/>
              <a:t> </a:t>
            </a:r>
            <a:r>
              <a:rPr lang="hr-HR" dirty="0"/>
              <a:t>I</a:t>
            </a:r>
            <a:endParaRPr lang="en-GB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0354612-C5BC-4F3A-8A82-BED5FECA882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0" y="49702"/>
            <a:ext cx="1374462" cy="62449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C857335-BB04-425E-ABD5-D489FEA445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 r="84048" b="29515"/>
          <a:stretch>
            <a:fillRect/>
          </a:stretch>
        </p:blipFill>
        <p:spPr bwMode="auto">
          <a:xfrm>
            <a:off x="9003258" y="-1"/>
            <a:ext cx="992793" cy="81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0673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6000">
        <p:fade/>
      </p:transition>
    </mc:Choice>
    <mc:Fallback xmlns="">
      <p:transition spd="med" advTm="1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 nodePh="1">
                                  <p:stCondLst>
                                    <p:cond delay="50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34" r="5255" b="47723"/>
          <a:stretch/>
        </p:blipFill>
        <p:spPr>
          <a:xfrm rot="5400000">
            <a:off x="6201880" y="1243867"/>
            <a:ext cx="5176587" cy="268885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00200" y="-95250"/>
            <a:ext cx="6934200" cy="527183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285750"/>
            <a:ext cx="7378700" cy="4400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29589" y="514350"/>
            <a:ext cx="7162800" cy="44958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18134" y="514349"/>
            <a:ext cx="6016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4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Master studije Pravnog fakulteta UCG</a:t>
            </a:r>
            <a:endParaRPr lang="en-US" sz="2400" dirty="0">
              <a:solidFill>
                <a:srgbClr val="00CC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7579" y="1524309"/>
            <a:ext cx="3105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chemeClr val="bg1"/>
                </a:solidFill>
              </a:rPr>
              <a:t>Dominantan položaj</a:t>
            </a:r>
            <a:endParaRPr lang="en-US" sz="2400" b="1" dirty="0">
              <a:solidFill>
                <a:schemeClr val="bg1"/>
              </a:solidFill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7579" y="2495550"/>
            <a:ext cx="184731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69880" y="2010548"/>
            <a:ext cx="435247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endParaRPr lang="hr-HR" dirty="0">
              <a:solidFill>
                <a:schemeClr val="bg1"/>
              </a:solidFill>
            </a:endParaRPr>
          </a:p>
          <a:p>
            <a:pPr lvl="0"/>
            <a:endParaRPr lang="hr-HR" dirty="0">
              <a:solidFill>
                <a:schemeClr val="bg1"/>
              </a:solidFill>
            </a:endParaRPr>
          </a:p>
          <a:p>
            <a:pPr lvl="0"/>
            <a:r>
              <a:rPr lang="hr-HR" dirty="0">
                <a:solidFill>
                  <a:schemeClr val="bg1"/>
                </a:solidFill>
              </a:rPr>
              <a:t>Odrerđenje pojma dominantnog položaja</a:t>
            </a:r>
            <a:endParaRPr lang="en-GB" dirty="0">
              <a:solidFill>
                <a:schemeClr val="bg1"/>
              </a:solidFill>
            </a:endParaRPr>
          </a:p>
          <a:p>
            <a:pPr lvl="0"/>
            <a:endParaRPr lang="en-GB" dirty="0">
              <a:solidFill>
                <a:schemeClr val="bg1"/>
              </a:solidFill>
            </a:endParaRPr>
          </a:p>
          <a:p>
            <a:pPr lvl="0"/>
            <a:endParaRPr lang="hr-HR" dirty="0">
              <a:solidFill>
                <a:schemeClr val="bg1"/>
              </a:solidFill>
            </a:endParaRPr>
          </a:p>
          <a:p>
            <a:pPr lvl="0"/>
            <a:r>
              <a:rPr lang="hr-HR" dirty="0">
                <a:solidFill>
                  <a:schemeClr val="bg1"/>
                </a:solidFill>
              </a:rPr>
              <a:t>Definisanje relevantnog tržišta</a:t>
            </a: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/>
              <a:t> 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BBE75D8A-D2C5-401B-A351-3F33C52AE8B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0" y="49702"/>
            <a:ext cx="1374462" cy="624496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98F6499B-25A8-4508-BEA8-51F9DC20DE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 r="84048" b="29515"/>
          <a:stretch>
            <a:fillRect/>
          </a:stretch>
        </p:blipFill>
        <p:spPr bwMode="auto">
          <a:xfrm>
            <a:off x="9003258" y="-1"/>
            <a:ext cx="992793" cy="81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8244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6000">
        <p:fade/>
      </p:transition>
    </mc:Choice>
    <mc:Fallback xmlns="">
      <p:transition spd="med" advTm="1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" presetClass="entr" presetSubtype="8" fill="hold" grpId="0" nodeType="afterEffect" nodePh="1">
                                  <p:stCondLst>
                                    <p:cond delay="175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34" r="5255" b="47723"/>
          <a:stretch/>
        </p:blipFill>
        <p:spPr>
          <a:xfrm rot="5400000">
            <a:off x="6201880" y="1243867"/>
            <a:ext cx="5176587" cy="268885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00200" y="-95250"/>
            <a:ext cx="6934200" cy="527183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285750"/>
            <a:ext cx="7378700" cy="4400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18937" y="438150"/>
            <a:ext cx="7162800" cy="44958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18134" y="514349"/>
            <a:ext cx="6016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4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Master studije Pravnog fakulteta UCG</a:t>
            </a:r>
            <a:endParaRPr lang="en-US" sz="2400" dirty="0">
              <a:solidFill>
                <a:srgbClr val="00CC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69880" y="1335579"/>
            <a:ext cx="3105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chemeClr val="bg1"/>
                </a:solidFill>
              </a:rPr>
              <a:t>Dominantan položaj</a:t>
            </a:r>
            <a:endParaRPr lang="en-US" sz="2400" b="1" dirty="0">
              <a:solidFill>
                <a:schemeClr val="bg1"/>
              </a:solidFill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7579" y="2495550"/>
            <a:ext cx="184731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69880" y="2010548"/>
            <a:ext cx="5904180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hr-HR" dirty="0">
                <a:solidFill>
                  <a:schemeClr val="bg1"/>
                </a:solidFill>
              </a:rPr>
              <a:t>Zloupotreba dominantnog položaja prema potrošačima</a:t>
            </a:r>
            <a:endParaRPr lang="en-GB" dirty="0">
              <a:solidFill>
                <a:schemeClr val="bg1"/>
              </a:solidFill>
            </a:endParaRPr>
          </a:p>
          <a:p>
            <a:pPr lvl="0"/>
            <a:r>
              <a:rPr lang="hr-HR" dirty="0">
                <a:solidFill>
                  <a:schemeClr val="bg1"/>
                </a:solidFill>
              </a:rPr>
              <a:t>Konkurentima</a:t>
            </a:r>
            <a:endParaRPr lang="en-GB" dirty="0">
              <a:solidFill>
                <a:schemeClr val="bg1"/>
              </a:solidFill>
            </a:endParaRPr>
          </a:p>
          <a:p>
            <a:pPr lvl="0"/>
            <a:endParaRPr lang="hr-HR" dirty="0">
              <a:solidFill>
                <a:schemeClr val="bg1"/>
              </a:solidFill>
            </a:endParaRPr>
          </a:p>
          <a:p>
            <a:pPr lvl="0"/>
            <a:r>
              <a:rPr lang="hr-HR" dirty="0">
                <a:solidFill>
                  <a:schemeClr val="bg1"/>
                </a:solidFill>
              </a:rPr>
              <a:t>Zloupotreba dominantnog položaja prema konkurentima</a:t>
            </a:r>
          </a:p>
          <a:p>
            <a:pPr lvl="0"/>
            <a:r>
              <a:rPr lang="en-GB" sz="1600" i="1" dirty="0" err="1">
                <a:solidFill>
                  <a:schemeClr val="bg1"/>
                </a:solidFill>
              </a:rPr>
              <a:t>Predatorno</a:t>
            </a:r>
            <a:r>
              <a:rPr lang="en-GB" sz="1600" i="1" dirty="0">
                <a:solidFill>
                  <a:schemeClr val="bg1"/>
                </a:solidFill>
              </a:rPr>
              <a:t> </a:t>
            </a:r>
            <a:r>
              <a:rPr lang="en-GB" sz="1600" i="1" dirty="0" err="1">
                <a:solidFill>
                  <a:schemeClr val="bg1"/>
                </a:solidFill>
              </a:rPr>
              <a:t>formiranje</a:t>
            </a:r>
            <a:r>
              <a:rPr lang="en-GB" sz="1600" i="1" dirty="0">
                <a:solidFill>
                  <a:schemeClr val="bg1"/>
                </a:solidFill>
              </a:rPr>
              <a:t> </a:t>
            </a:r>
            <a:r>
              <a:rPr lang="en-GB" sz="1600" i="1" dirty="0" err="1">
                <a:solidFill>
                  <a:schemeClr val="bg1"/>
                </a:solidFill>
              </a:rPr>
              <a:t>cijena</a:t>
            </a:r>
            <a:r>
              <a:rPr lang="en-GB" sz="1600" i="1" dirty="0">
                <a:solidFill>
                  <a:schemeClr val="bg1"/>
                </a:solidFill>
              </a:rPr>
              <a:t>;</a:t>
            </a:r>
          </a:p>
          <a:p>
            <a:pPr lvl="0"/>
            <a:r>
              <a:rPr lang="en-GB" sz="1600" i="1" dirty="0" err="1">
                <a:solidFill>
                  <a:schemeClr val="bg1"/>
                </a:solidFill>
              </a:rPr>
              <a:t>Cjenovna</a:t>
            </a:r>
            <a:r>
              <a:rPr lang="en-GB" sz="1600" i="1" dirty="0">
                <a:solidFill>
                  <a:schemeClr val="bg1"/>
                </a:solidFill>
              </a:rPr>
              <a:t> </a:t>
            </a:r>
            <a:r>
              <a:rPr lang="en-GB" sz="1600" i="1" dirty="0" err="1">
                <a:solidFill>
                  <a:schemeClr val="bg1"/>
                </a:solidFill>
              </a:rPr>
              <a:t>i</a:t>
            </a:r>
            <a:r>
              <a:rPr lang="en-GB" sz="1600" i="1" dirty="0">
                <a:solidFill>
                  <a:schemeClr val="bg1"/>
                </a:solidFill>
              </a:rPr>
              <a:t> </a:t>
            </a:r>
            <a:r>
              <a:rPr lang="en-GB" sz="1600" i="1" dirty="0" err="1">
                <a:solidFill>
                  <a:schemeClr val="bg1"/>
                </a:solidFill>
              </a:rPr>
              <a:t>druga</a:t>
            </a:r>
            <a:r>
              <a:rPr lang="en-GB" sz="1600" i="1" dirty="0">
                <a:solidFill>
                  <a:schemeClr val="bg1"/>
                </a:solidFill>
              </a:rPr>
              <a:t> </a:t>
            </a:r>
            <a:r>
              <a:rPr lang="en-GB" sz="1600" i="1" dirty="0" err="1">
                <a:solidFill>
                  <a:schemeClr val="bg1"/>
                </a:solidFill>
              </a:rPr>
              <a:t>diskriminacija</a:t>
            </a:r>
            <a:r>
              <a:rPr lang="en-GB" sz="1600" i="1" dirty="0">
                <a:solidFill>
                  <a:schemeClr val="bg1"/>
                </a:solidFill>
              </a:rPr>
              <a:t>;</a:t>
            </a:r>
          </a:p>
          <a:p>
            <a:pPr lvl="0"/>
            <a:r>
              <a:rPr lang="en-GB" sz="1600" i="1" dirty="0" err="1">
                <a:solidFill>
                  <a:schemeClr val="bg1"/>
                </a:solidFill>
              </a:rPr>
              <a:t>Vezana</a:t>
            </a:r>
            <a:r>
              <a:rPr lang="en-GB" sz="1600" i="1" dirty="0">
                <a:solidFill>
                  <a:schemeClr val="bg1"/>
                </a:solidFill>
              </a:rPr>
              <a:t> </a:t>
            </a:r>
            <a:r>
              <a:rPr lang="en-GB" sz="1600" i="1" dirty="0" err="1">
                <a:solidFill>
                  <a:schemeClr val="bg1"/>
                </a:solidFill>
              </a:rPr>
              <a:t>trgovina</a:t>
            </a:r>
            <a:r>
              <a:rPr lang="en-GB" sz="1600" i="1" dirty="0">
                <a:solidFill>
                  <a:schemeClr val="bg1"/>
                </a:solidFill>
              </a:rPr>
              <a:t>;</a:t>
            </a:r>
          </a:p>
          <a:p>
            <a:pPr lvl="0"/>
            <a:r>
              <a:rPr lang="en-GB" sz="1600" i="1" dirty="0" err="1">
                <a:solidFill>
                  <a:schemeClr val="bg1"/>
                </a:solidFill>
              </a:rPr>
              <a:t>Ostale</a:t>
            </a:r>
            <a:r>
              <a:rPr lang="en-GB" sz="1600" i="1" dirty="0">
                <a:solidFill>
                  <a:schemeClr val="bg1"/>
                </a:solidFill>
              </a:rPr>
              <a:t> </a:t>
            </a:r>
            <a:r>
              <a:rPr lang="en-GB" sz="1600" i="1" dirty="0" err="1">
                <a:solidFill>
                  <a:schemeClr val="bg1"/>
                </a:solidFill>
              </a:rPr>
              <a:t>zloupotrebe</a:t>
            </a:r>
            <a:endParaRPr lang="en-GB" sz="1600" i="1" dirty="0">
              <a:solidFill>
                <a:schemeClr val="bg1"/>
              </a:solidFill>
            </a:endParaRPr>
          </a:p>
          <a:p>
            <a:pPr lvl="0"/>
            <a:endParaRPr lang="hr-HR" dirty="0">
              <a:solidFill>
                <a:schemeClr val="bg1"/>
              </a:solidFill>
            </a:endParaRPr>
          </a:p>
          <a:p>
            <a:pPr lvl="0"/>
            <a:r>
              <a:rPr lang="hr-HR" dirty="0">
                <a:solidFill>
                  <a:schemeClr val="bg1"/>
                </a:solidFill>
              </a:rPr>
              <a:t>Pravni tretman zloupotrebe dominantnog položaja</a:t>
            </a:r>
            <a:endParaRPr lang="hr-HR" dirty="0"/>
          </a:p>
          <a:p>
            <a:pPr lvl="0"/>
            <a:r>
              <a:rPr lang="en-GB" dirty="0"/>
              <a:t>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F8F77CE-02F8-4226-A220-E17C2109A64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0" y="49702"/>
            <a:ext cx="1374462" cy="62449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6DD748CF-5840-4D91-9709-FBFF37B88D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 r="84048" b="29515"/>
          <a:stretch>
            <a:fillRect/>
          </a:stretch>
        </p:blipFill>
        <p:spPr bwMode="auto">
          <a:xfrm>
            <a:off x="9003258" y="-1"/>
            <a:ext cx="992793" cy="81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05945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6000">
        <p:fade/>
      </p:transition>
    </mc:Choice>
    <mc:Fallback xmlns="">
      <p:transition spd="med" advTm="1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" presetClass="entr" presetSubtype="8" fill="hold" grpId="0" nodeType="afterEffect" nodePh="1">
                                  <p:stCondLst>
                                    <p:cond delay="175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34" r="5255" b="47723"/>
          <a:stretch/>
        </p:blipFill>
        <p:spPr>
          <a:xfrm rot="5400000">
            <a:off x="6201880" y="1243867"/>
            <a:ext cx="5176587" cy="268885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00200" y="-95250"/>
            <a:ext cx="6934200" cy="527183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285750"/>
            <a:ext cx="7378700" cy="4400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18937" y="438150"/>
            <a:ext cx="7162800" cy="44958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18134" y="514349"/>
            <a:ext cx="6016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4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Master studije Pravnog fakulteta UCG</a:t>
            </a:r>
            <a:endParaRPr lang="en-US" sz="2400" dirty="0">
              <a:solidFill>
                <a:srgbClr val="00CC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7579" y="1524309"/>
            <a:ext cx="48878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b="1" dirty="0">
                <a:solidFill>
                  <a:schemeClr val="bg1"/>
                </a:solidFill>
              </a:rPr>
              <a:t>Definisanje i vrste koncentracija</a:t>
            </a:r>
            <a:endParaRPr lang="en-US" sz="2400" b="1" dirty="0">
              <a:solidFill>
                <a:schemeClr val="bg1"/>
              </a:solidFill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7579" y="2495550"/>
            <a:ext cx="18473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16605" y="2271725"/>
            <a:ext cx="6365845" cy="12464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GB" sz="1600" dirty="0">
                <a:solidFill>
                  <a:schemeClr val="accent3"/>
                </a:solidFill>
              </a:rPr>
              <a:t>Pod </a:t>
            </a:r>
            <a:r>
              <a:rPr lang="en-GB" sz="1600" dirty="0" err="1">
                <a:solidFill>
                  <a:schemeClr val="accent3"/>
                </a:solidFill>
              </a:rPr>
              <a:t>koncentracijama</a:t>
            </a:r>
            <a:r>
              <a:rPr lang="en-GB" sz="1600" dirty="0">
                <a:solidFill>
                  <a:schemeClr val="accent3"/>
                </a:solidFill>
              </a:rPr>
              <a:t> se u </a:t>
            </a:r>
            <a:r>
              <a:rPr lang="en-GB" sz="1600" dirty="0" err="1">
                <a:solidFill>
                  <a:schemeClr val="accent3"/>
                </a:solidFill>
              </a:rPr>
              <a:t>pravu</a:t>
            </a:r>
            <a:r>
              <a:rPr lang="en-GB" sz="1600" dirty="0">
                <a:solidFill>
                  <a:schemeClr val="accent3"/>
                </a:solidFill>
              </a:rPr>
              <a:t> </a:t>
            </a:r>
            <a:r>
              <a:rPr lang="en-GB" sz="1600" dirty="0" err="1">
                <a:solidFill>
                  <a:schemeClr val="accent3"/>
                </a:solidFill>
              </a:rPr>
              <a:t>konkurencije</a:t>
            </a:r>
            <a:r>
              <a:rPr lang="en-GB" sz="1600" dirty="0">
                <a:solidFill>
                  <a:schemeClr val="accent3"/>
                </a:solidFill>
              </a:rPr>
              <a:t> </a:t>
            </a:r>
            <a:r>
              <a:rPr lang="en-GB" sz="1600" dirty="0" err="1">
                <a:solidFill>
                  <a:schemeClr val="accent3"/>
                </a:solidFill>
              </a:rPr>
              <a:t>podrazumijevaju</a:t>
            </a:r>
            <a:endParaRPr lang="en-GB" sz="1600" dirty="0">
              <a:solidFill>
                <a:schemeClr val="accent3"/>
              </a:solidFill>
            </a:endParaRPr>
          </a:p>
          <a:p>
            <a:pPr algn="just"/>
            <a:r>
              <a:rPr lang="en-GB" sz="1600" dirty="0" err="1">
                <a:solidFill>
                  <a:schemeClr val="accent3"/>
                </a:solidFill>
              </a:rPr>
              <a:t>sve</a:t>
            </a:r>
            <a:r>
              <a:rPr lang="en-GB" sz="1600" dirty="0">
                <a:solidFill>
                  <a:schemeClr val="accent3"/>
                </a:solidFill>
              </a:rPr>
              <a:t> </a:t>
            </a:r>
            <a:r>
              <a:rPr lang="en-GB" sz="1600" dirty="0" err="1">
                <a:solidFill>
                  <a:schemeClr val="accent3"/>
                </a:solidFill>
              </a:rPr>
              <a:t>promjene</a:t>
            </a:r>
            <a:r>
              <a:rPr lang="en-GB" sz="1600" dirty="0">
                <a:solidFill>
                  <a:schemeClr val="accent3"/>
                </a:solidFill>
              </a:rPr>
              <a:t> </a:t>
            </a:r>
            <a:r>
              <a:rPr lang="en-GB" sz="1600" dirty="0" err="1">
                <a:solidFill>
                  <a:schemeClr val="accent3"/>
                </a:solidFill>
              </a:rPr>
              <a:t>koje</a:t>
            </a:r>
            <a:r>
              <a:rPr lang="en-GB" sz="1600" dirty="0">
                <a:solidFill>
                  <a:schemeClr val="accent3"/>
                </a:solidFill>
              </a:rPr>
              <a:t> </a:t>
            </a:r>
            <a:r>
              <a:rPr lang="en-GB" sz="1600" dirty="0" err="1">
                <a:solidFill>
                  <a:schemeClr val="accent3"/>
                </a:solidFill>
              </a:rPr>
              <a:t>dovode</a:t>
            </a:r>
            <a:r>
              <a:rPr lang="en-GB" sz="1600" dirty="0">
                <a:solidFill>
                  <a:schemeClr val="accent3"/>
                </a:solidFill>
              </a:rPr>
              <a:t> do </a:t>
            </a:r>
            <a:r>
              <a:rPr lang="en-GB" sz="1600" dirty="0" err="1">
                <a:solidFill>
                  <a:schemeClr val="accent3"/>
                </a:solidFill>
              </a:rPr>
              <a:t>spajanja</a:t>
            </a:r>
            <a:r>
              <a:rPr lang="en-GB" sz="1600" dirty="0">
                <a:solidFill>
                  <a:schemeClr val="accent3"/>
                </a:solidFill>
              </a:rPr>
              <a:t>, </a:t>
            </a:r>
            <a:r>
              <a:rPr lang="en-GB" sz="1600" dirty="0" err="1">
                <a:solidFill>
                  <a:schemeClr val="accent3"/>
                </a:solidFill>
              </a:rPr>
              <a:t>pripajanja</a:t>
            </a:r>
            <a:r>
              <a:rPr lang="en-GB" sz="1600" dirty="0">
                <a:solidFill>
                  <a:schemeClr val="accent3"/>
                </a:solidFill>
              </a:rPr>
              <a:t>, </a:t>
            </a:r>
            <a:r>
              <a:rPr lang="en-GB" sz="1600" dirty="0" err="1">
                <a:solidFill>
                  <a:schemeClr val="accent3"/>
                </a:solidFill>
              </a:rPr>
              <a:t>preuzimanja</a:t>
            </a:r>
            <a:endParaRPr lang="en-GB" sz="1600" dirty="0">
              <a:solidFill>
                <a:schemeClr val="accent3"/>
              </a:solidFill>
            </a:endParaRPr>
          </a:p>
          <a:p>
            <a:pPr algn="just"/>
            <a:r>
              <a:rPr lang="en-GB" sz="1600" dirty="0" err="1">
                <a:solidFill>
                  <a:schemeClr val="accent3"/>
                </a:solidFill>
              </a:rPr>
              <a:t>privrednih</a:t>
            </a:r>
            <a:r>
              <a:rPr lang="en-GB" sz="1600" dirty="0">
                <a:solidFill>
                  <a:schemeClr val="accent3"/>
                </a:solidFill>
              </a:rPr>
              <a:t> </a:t>
            </a:r>
            <a:r>
              <a:rPr lang="en-GB" sz="1600" dirty="0" err="1">
                <a:solidFill>
                  <a:schemeClr val="accent3"/>
                </a:solidFill>
              </a:rPr>
              <a:t>društava</a:t>
            </a:r>
            <a:r>
              <a:rPr lang="en-GB" sz="1600" dirty="0">
                <a:solidFill>
                  <a:schemeClr val="accent3"/>
                </a:solidFill>
              </a:rPr>
              <a:t> </a:t>
            </a:r>
            <a:r>
              <a:rPr lang="en-GB" sz="1600" dirty="0" err="1">
                <a:solidFill>
                  <a:schemeClr val="accent3"/>
                </a:solidFill>
              </a:rPr>
              <a:t>ili</a:t>
            </a:r>
            <a:r>
              <a:rPr lang="en-GB" sz="1600" dirty="0">
                <a:solidFill>
                  <a:schemeClr val="accent3"/>
                </a:solidFill>
              </a:rPr>
              <a:t> </a:t>
            </a:r>
            <a:r>
              <a:rPr lang="en-GB" sz="1600" dirty="0" err="1">
                <a:solidFill>
                  <a:schemeClr val="accent3"/>
                </a:solidFill>
              </a:rPr>
              <a:t>ostvarivanja</a:t>
            </a:r>
            <a:r>
              <a:rPr lang="en-GB" sz="1600" dirty="0">
                <a:solidFill>
                  <a:schemeClr val="accent3"/>
                </a:solidFill>
              </a:rPr>
              <a:t> </a:t>
            </a:r>
            <a:r>
              <a:rPr lang="en-GB" sz="1600" dirty="0" err="1">
                <a:solidFill>
                  <a:schemeClr val="accent3"/>
                </a:solidFill>
              </a:rPr>
              <a:t>kontrole</a:t>
            </a:r>
            <a:r>
              <a:rPr lang="en-GB" sz="1600" dirty="0">
                <a:solidFill>
                  <a:schemeClr val="accent3"/>
                </a:solidFill>
              </a:rPr>
              <a:t> </a:t>
            </a:r>
            <a:r>
              <a:rPr lang="en-GB" sz="1600" dirty="0" err="1">
                <a:solidFill>
                  <a:schemeClr val="accent3"/>
                </a:solidFill>
              </a:rPr>
              <a:t>nad</a:t>
            </a:r>
            <a:r>
              <a:rPr lang="en-GB" sz="1600" dirty="0">
                <a:solidFill>
                  <a:schemeClr val="accent3"/>
                </a:solidFill>
              </a:rPr>
              <a:t> </a:t>
            </a:r>
            <a:r>
              <a:rPr lang="en-GB" sz="1600" dirty="0" err="1">
                <a:solidFill>
                  <a:schemeClr val="accent3"/>
                </a:solidFill>
              </a:rPr>
              <a:t>određenim</a:t>
            </a:r>
            <a:endParaRPr lang="en-GB" sz="1600" dirty="0">
              <a:solidFill>
                <a:schemeClr val="accent3"/>
              </a:solidFill>
            </a:endParaRPr>
          </a:p>
          <a:p>
            <a:pPr algn="just"/>
            <a:r>
              <a:rPr lang="en-GB" sz="1600" dirty="0" err="1">
                <a:solidFill>
                  <a:schemeClr val="accent3"/>
                </a:solidFill>
              </a:rPr>
              <a:t>učesnikom</a:t>
            </a:r>
            <a:r>
              <a:rPr lang="en-GB" sz="1600" dirty="0">
                <a:solidFill>
                  <a:schemeClr val="accent3"/>
                </a:solidFill>
              </a:rPr>
              <a:t> </a:t>
            </a:r>
            <a:r>
              <a:rPr lang="en-GB" sz="1600" dirty="0" err="1">
                <a:solidFill>
                  <a:schemeClr val="accent3"/>
                </a:solidFill>
              </a:rPr>
              <a:t>na</a:t>
            </a:r>
            <a:r>
              <a:rPr lang="en-GB" sz="1600" dirty="0">
                <a:solidFill>
                  <a:schemeClr val="accent3"/>
                </a:solidFill>
              </a:rPr>
              <a:t> </a:t>
            </a:r>
            <a:r>
              <a:rPr lang="en-GB" sz="1600" dirty="0" err="1">
                <a:solidFill>
                  <a:schemeClr val="accent3"/>
                </a:solidFill>
              </a:rPr>
              <a:t>tržištu</a:t>
            </a:r>
            <a:r>
              <a:rPr lang="en-GB" sz="1600" dirty="0">
                <a:solidFill>
                  <a:schemeClr val="accent3"/>
                </a:solidFill>
              </a:rPr>
              <a:t> od </a:t>
            </a:r>
            <a:r>
              <a:rPr lang="en-GB" sz="1600" dirty="0" err="1">
                <a:solidFill>
                  <a:schemeClr val="accent3"/>
                </a:solidFill>
              </a:rPr>
              <a:t>strane</a:t>
            </a:r>
            <a:r>
              <a:rPr lang="en-GB" sz="1600" dirty="0">
                <a:solidFill>
                  <a:schemeClr val="accent3"/>
                </a:solidFill>
              </a:rPr>
              <a:t> </a:t>
            </a:r>
            <a:r>
              <a:rPr lang="en-GB" sz="1600" dirty="0" err="1">
                <a:solidFill>
                  <a:schemeClr val="accent3"/>
                </a:solidFill>
              </a:rPr>
              <a:t>drugog</a:t>
            </a:r>
            <a:r>
              <a:rPr lang="en-GB" sz="1600" dirty="0">
                <a:solidFill>
                  <a:schemeClr val="accent3"/>
                </a:solidFill>
              </a:rPr>
              <a:t> </a:t>
            </a:r>
            <a:r>
              <a:rPr lang="en-GB" sz="1600" dirty="0" err="1">
                <a:solidFill>
                  <a:schemeClr val="accent3"/>
                </a:solidFill>
              </a:rPr>
              <a:t>učesnika</a:t>
            </a:r>
            <a:r>
              <a:rPr lang="en-GB" sz="1600" dirty="0">
                <a:solidFill>
                  <a:schemeClr val="accent3"/>
                </a:solidFill>
              </a:rPr>
              <a:t> </a:t>
            </a:r>
            <a:r>
              <a:rPr lang="en-GB" sz="1600" dirty="0" err="1">
                <a:solidFill>
                  <a:schemeClr val="accent3"/>
                </a:solidFill>
              </a:rPr>
              <a:t>na</a:t>
            </a:r>
            <a:r>
              <a:rPr lang="en-GB" sz="1600" dirty="0">
                <a:solidFill>
                  <a:schemeClr val="accent3"/>
                </a:solidFill>
              </a:rPr>
              <a:t> </a:t>
            </a:r>
            <a:r>
              <a:rPr lang="en-GB" sz="1600" dirty="0" err="1">
                <a:solidFill>
                  <a:schemeClr val="accent3"/>
                </a:solidFill>
              </a:rPr>
              <a:t>neki</a:t>
            </a:r>
            <a:r>
              <a:rPr lang="en-GB" sz="1600" dirty="0">
                <a:solidFill>
                  <a:schemeClr val="accent3"/>
                </a:solidFill>
              </a:rPr>
              <a:t> </a:t>
            </a:r>
            <a:r>
              <a:rPr lang="en-GB" sz="1600" dirty="0" err="1">
                <a:solidFill>
                  <a:schemeClr val="accent3"/>
                </a:solidFill>
              </a:rPr>
              <a:t>drugi</a:t>
            </a:r>
            <a:r>
              <a:rPr lang="en-GB" sz="1600" dirty="0">
                <a:solidFill>
                  <a:schemeClr val="accent3"/>
                </a:solidFill>
              </a:rPr>
              <a:t> </a:t>
            </a:r>
            <a:r>
              <a:rPr lang="en-GB" sz="1600" dirty="0" err="1">
                <a:solidFill>
                  <a:schemeClr val="accent3"/>
                </a:solidFill>
              </a:rPr>
              <a:t>način</a:t>
            </a:r>
            <a:r>
              <a:rPr lang="en-GB" sz="1600" dirty="0">
                <a:solidFill>
                  <a:schemeClr val="accent3"/>
                </a:solidFill>
              </a:rPr>
              <a:t>.</a:t>
            </a:r>
          </a:p>
          <a:p>
            <a:endParaRPr lang="en-GB" sz="1100" dirty="0">
              <a:solidFill>
                <a:schemeClr val="accent3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DB9F7E9-0FAF-452D-855E-6B4FF181D07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0" y="49702"/>
            <a:ext cx="1374462" cy="62449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AA92A3F2-F618-4EA4-9156-572D5CCF97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 r="84048" b="29515"/>
          <a:stretch>
            <a:fillRect/>
          </a:stretch>
        </p:blipFill>
        <p:spPr bwMode="auto">
          <a:xfrm>
            <a:off x="9003258" y="7515"/>
            <a:ext cx="992793" cy="81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49461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6000">
        <p:fade/>
      </p:transition>
    </mc:Choice>
    <mc:Fallback xmlns="">
      <p:transition spd="med" advTm="1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" presetClass="entr" presetSubtype="8" fill="hold" grpId="0" nodeType="afterEffect" nodePh="1">
                                  <p:stCondLst>
                                    <p:cond delay="175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34" r="5255" b="47723"/>
          <a:stretch/>
        </p:blipFill>
        <p:spPr>
          <a:xfrm rot="5400000">
            <a:off x="6201880" y="1243867"/>
            <a:ext cx="5176587" cy="268885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00200" y="-95250"/>
            <a:ext cx="6934200" cy="527183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285750"/>
            <a:ext cx="7378700" cy="4400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23763" y="292768"/>
            <a:ext cx="7162800" cy="44958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18134" y="514349"/>
            <a:ext cx="6016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4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Master studije Pravnog fakulteta UCG</a:t>
            </a:r>
            <a:endParaRPr lang="en-US" sz="2400" dirty="0">
              <a:solidFill>
                <a:srgbClr val="00CC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7579" y="1243103"/>
            <a:ext cx="35189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>
                <a:solidFill>
                  <a:schemeClr val="bg1"/>
                </a:solidFill>
              </a:rPr>
              <a:t>Kontrola</a:t>
            </a:r>
            <a:r>
              <a:rPr lang="en-GB" sz="2400" b="1" dirty="0">
                <a:solidFill>
                  <a:schemeClr val="bg1"/>
                </a:solidFill>
              </a:rPr>
              <a:t> </a:t>
            </a:r>
            <a:r>
              <a:rPr lang="hr-HR" sz="2400" b="1" dirty="0">
                <a:solidFill>
                  <a:schemeClr val="bg1"/>
                </a:solidFill>
              </a:rPr>
              <a:t>koncentracija</a:t>
            </a:r>
            <a:endParaRPr lang="en-US" sz="2400" b="1" dirty="0">
              <a:solidFill>
                <a:schemeClr val="bg1"/>
              </a:solidFill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97579" y="2495550"/>
            <a:ext cx="184731" cy="13542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endParaRPr lang="en-US" sz="2800" dirty="0">
              <a:solidFill>
                <a:schemeClr val="bg1"/>
              </a:solidFill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289944" y="1940267"/>
            <a:ext cx="3852337" cy="30008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>
                <a:solidFill>
                  <a:schemeClr val="bg1"/>
                </a:solidFill>
                <a:hlinkClick r:id="rId5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Efekti</a:t>
            </a:r>
            <a:r>
              <a:rPr lang="en-GB" dirty="0">
                <a:solidFill>
                  <a:schemeClr val="bg1"/>
                </a:solidFill>
                <a:hlinkClick r:id="rId5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dirty="0" err="1">
                <a:solidFill>
                  <a:schemeClr val="bg1"/>
                </a:solidFill>
                <a:hlinkClick r:id="rId5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koncentracija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  <a:hlinkClick r:id="rId6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Razlozi</a:t>
            </a:r>
            <a:r>
              <a:rPr lang="en-GB" dirty="0">
                <a:solidFill>
                  <a:schemeClr val="bg1"/>
                </a:solidFill>
                <a:hlinkClick r:id="rId6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za </a:t>
            </a:r>
            <a:r>
              <a:rPr lang="en-GB" dirty="0" err="1">
                <a:solidFill>
                  <a:schemeClr val="bg1"/>
                </a:solidFill>
                <a:hlinkClick r:id="rId6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kontrolu</a:t>
            </a:r>
            <a:r>
              <a:rPr lang="en-GB" dirty="0">
                <a:solidFill>
                  <a:schemeClr val="bg1"/>
                </a:solidFill>
                <a:hlinkClick r:id="rId6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dirty="0" err="1">
                <a:solidFill>
                  <a:schemeClr val="bg1"/>
                </a:solidFill>
                <a:hlinkClick r:id="rId6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koncentracija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  <a:hlinkClick r:id="rId7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Pravni</a:t>
            </a:r>
            <a:r>
              <a:rPr lang="en-GB" dirty="0">
                <a:solidFill>
                  <a:schemeClr val="bg1"/>
                </a:solidFill>
                <a:hlinkClick r:id="rId7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dirty="0" err="1">
                <a:solidFill>
                  <a:schemeClr val="bg1"/>
                </a:solidFill>
                <a:hlinkClick r:id="rId7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tretman</a:t>
            </a:r>
            <a:r>
              <a:rPr lang="en-GB" dirty="0">
                <a:solidFill>
                  <a:schemeClr val="bg1"/>
                </a:solidFill>
                <a:hlinkClick r:id="rId7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dirty="0" err="1">
                <a:solidFill>
                  <a:schemeClr val="bg1"/>
                </a:solidFill>
                <a:hlinkClick r:id="rId7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koncentracija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  <a:hlinkClick r:id="rId8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Pravni</a:t>
            </a:r>
            <a:r>
              <a:rPr lang="en-GB" dirty="0">
                <a:solidFill>
                  <a:schemeClr val="bg1"/>
                </a:solidFill>
                <a:hlinkClick r:id="rId8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dirty="0" err="1">
                <a:solidFill>
                  <a:schemeClr val="bg1"/>
                </a:solidFill>
                <a:hlinkClick r:id="rId8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pojam</a:t>
            </a:r>
            <a:r>
              <a:rPr lang="en-GB" dirty="0">
                <a:solidFill>
                  <a:schemeClr val="bg1"/>
                </a:solidFill>
                <a:hlinkClick r:id="rId8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dirty="0" err="1">
                <a:solidFill>
                  <a:schemeClr val="bg1"/>
                </a:solidFill>
                <a:hlinkClick r:id="rId8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koncentracije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  <a:hlinkClick r:id="rId9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Obaveza</a:t>
            </a:r>
            <a:r>
              <a:rPr lang="en-GB" dirty="0">
                <a:solidFill>
                  <a:schemeClr val="bg1"/>
                </a:solidFill>
                <a:hlinkClick r:id="rId9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dirty="0" err="1">
                <a:solidFill>
                  <a:schemeClr val="bg1"/>
                </a:solidFill>
                <a:hlinkClick r:id="rId9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prijavljivanja</a:t>
            </a:r>
            <a:r>
              <a:rPr lang="en-GB" dirty="0">
                <a:solidFill>
                  <a:schemeClr val="bg1"/>
                </a:solidFill>
                <a:hlinkClick r:id="rId9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dirty="0" err="1">
                <a:solidFill>
                  <a:schemeClr val="bg1"/>
                </a:solidFill>
                <a:hlinkClick r:id="rId9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koncentracije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  <a:hlinkClick r:id="rId10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Pragovi</a:t>
            </a:r>
            <a:r>
              <a:rPr lang="en-GB" dirty="0">
                <a:solidFill>
                  <a:schemeClr val="bg1"/>
                </a:solidFill>
                <a:hlinkClick r:id="rId10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dirty="0" err="1">
                <a:solidFill>
                  <a:schemeClr val="bg1"/>
                </a:solidFill>
                <a:hlinkClick r:id="rId10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notifikacije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  <a:hlinkClick r:id="rId11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Postupak</a:t>
            </a:r>
            <a:r>
              <a:rPr lang="en-GB" dirty="0">
                <a:solidFill>
                  <a:schemeClr val="bg1"/>
                </a:solidFill>
                <a:hlinkClick r:id="rId11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dirty="0" err="1">
                <a:solidFill>
                  <a:schemeClr val="bg1"/>
                </a:solidFill>
                <a:hlinkClick r:id="rId11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ispitivanja</a:t>
            </a:r>
            <a:r>
              <a:rPr lang="en-GB" dirty="0">
                <a:solidFill>
                  <a:schemeClr val="bg1"/>
                </a:solidFill>
                <a:hlinkClick r:id="rId11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dirty="0" err="1">
                <a:solidFill>
                  <a:schemeClr val="bg1"/>
                </a:solidFill>
                <a:hlinkClick r:id="rId11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</a:t>
            </a:r>
            <a:r>
              <a:rPr lang="en-GB" dirty="0">
                <a:solidFill>
                  <a:schemeClr val="bg1"/>
                </a:solidFill>
                <a:hlinkClick r:id="rId11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dirty="0" err="1">
                <a:solidFill>
                  <a:schemeClr val="bg1"/>
                </a:solidFill>
                <a:hlinkClick r:id="rId11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njegove</a:t>
            </a:r>
            <a:r>
              <a:rPr lang="en-GB" dirty="0">
                <a:solidFill>
                  <a:schemeClr val="bg1"/>
                </a:solidFill>
                <a:hlinkClick r:id="rId11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faze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>
                <a:solidFill>
                  <a:schemeClr val="bg1"/>
                </a:solidFill>
                <a:hlinkClick r:id="rId12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Standard </a:t>
            </a:r>
            <a:r>
              <a:rPr lang="en-GB" dirty="0" err="1">
                <a:solidFill>
                  <a:schemeClr val="bg1"/>
                </a:solidFill>
                <a:hlinkClick r:id="rId12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kontrole</a:t>
            </a:r>
            <a:r>
              <a:rPr lang="en-GB" dirty="0">
                <a:solidFill>
                  <a:schemeClr val="bg1"/>
                </a:solidFill>
                <a:hlinkClick r:id="rId12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dirty="0" err="1">
                <a:solidFill>
                  <a:schemeClr val="bg1"/>
                </a:solidFill>
                <a:hlinkClick r:id="rId12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koncentracije</a:t>
            </a:r>
            <a:endParaRPr lang="en-GB" dirty="0">
              <a:solidFill>
                <a:schemeClr val="bg1"/>
              </a:solidFill>
            </a:endParaRPr>
          </a:p>
          <a:p>
            <a:r>
              <a:rPr lang="en-GB" dirty="0" err="1">
                <a:solidFill>
                  <a:schemeClr val="bg1"/>
                </a:solidFill>
                <a:hlinkClick r:id="rId13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Odluke</a:t>
            </a:r>
            <a:r>
              <a:rPr lang="en-GB" dirty="0">
                <a:solidFill>
                  <a:schemeClr val="bg1"/>
                </a:solidFill>
                <a:hlinkClick r:id="rId13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u </a:t>
            </a:r>
            <a:r>
              <a:rPr lang="en-GB" dirty="0" err="1">
                <a:solidFill>
                  <a:schemeClr val="bg1"/>
                </a:solidFill>
                <a:hlinkClick r:id="rId13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postupku</a:t>
            </a:r>
            <a:endParaRPr lang="en-GB" dirty="0">
              <a:solidFill>
                <a:schemeClr val="bg1"/>
              </a:solidFill>
            </a:endParaRPr>
          </a:p>
          <a:p>
            <a:pPr algn="just"/>
            <a:r>
              <a:rPr lang="en-GB" sz="1600" dirty="0">
                <a:solidFill>
                  <a:schemeClr val="accent3"/>
                </a:solidFill>
              </a:rPr>
              <a:t>.</a:t>
            </a:r>
          </a:p>
          <a:p>
            <a:endParaRPr lang="en-GB" sz="1100" dirty="0">
              <a:solidFill>
                <a:schemeClr val="accent3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4B33840F-AAE5-4824-B8FA-C199B52A011D}"/>
              </a:ext>
            </a:extLst>
          </p:cNvPr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0" y="49702"/>
            <a:ext cx="1374462" cy="62449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EBA4BABA-43C8-45E1-91B4-C34D021787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print"/>
          <a:srcRect r="84048" b="29515"/>
          <a:stretch>
            <a:fillRect/>
          </a:stretch>
        </p:blipFill>
        <p:spPr bwMode="auto">
          <a:xfrm>
            <a:off x="9003258" y="-1"/>
            <a:ext cx="992793" cy="81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2318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6000">
        <p:fade/>
      </p:transition>
    </mc:Choice>
    <mc:Fallback xmlns="">
      <p:transition spd="med" advTm="1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" presetClass="entr" presetSubtype="8" fill="hold" grpId="0" nodeType="afterEffect" nodePh="1">
                                  <p:stCondLst>
                                    <p:cond delay="175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34" r="5255" b="47723"/>
          <a:stretch/>
        </p:blipFill>
        <p:spPr>
          <a:xfrm rot="5400000">
            <a:off x="6201880" y="1243867"/>
            <a:ext cx="5176587" cy="268885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00200" y="-95250"/>
            <a:ext cx="6934200" cy="527183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285750"/>
            <a:ext cx="7378700" cy="4400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17194" y="439523"/>
            <a:ext cx="7162800" cy="44958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18134" y="514349"/>
            <a:ext cx="6016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4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Master studije Pravnog fakulteta UCG</a:t>
            </a:r>
            <a:endParaRPr lang="en-US" sz="2400" dirty="0">
              <a:solidFill>
                <a:srgbClr val="00CC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32694" y="1353829"/>
            <a:ext cx="3512500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>
                <a:solidFill>
                  <a:schemeClr val="bg1"/>
                </a:solidFill>
              </a:rPr>
              <a:t>Efekti koncentracija</a:t>
            </a:r>
          </a:p>
          <a:p>
            <a:endParaRPr lang="hr-HR" dirty="0">
              <a:solidFill>
                <a:schemeClr val="bg1"/>
              </a:solidFill>
              <a:latin typeface="Microsoft Tai Le" pitchFamily="34" charset="0"/>
              <a:cs typeface="Microsoft Tai Le" pitchFamily="34" charset="0"/>
            </a:endParaRPr>
          </a:p>
          <a:p>
            <a:r>
              <a:rPr lang="hr-HR" dirty="0">
                <a:solidFill>
                  <a:schemeClr val="bg1"/>
                </a:solidFill>
                <a:latin typeface="Microsoft Tai Le" pitchFamily="34" charset="0"/>
                <a:cs typeface="Microsoft Tai Le" pitchFamily="34" charset="0"/>
              </a:rPr>
              <a:t>Razlozi za kontrolu koncentracija</a:t>
            </a:r>
            <a:endParaRPr lang="en-GB" dirty="0">
              <a:solidFill>
                <a:schemeClr val="bg1"/>
              </a:solidFill>
              <a:latin typeface="Microsoft Tai Le" pitchFamily="34" charset="0"/>
              <a:cs typeface="Microsoft Tai Le" pitchFamily="34" charset="0"/>
            </a:endParaRPr>
          </a:p>
          <a:p>
            <a:endParaRPr lang="en-GB" dirty="0">
              <a:solidFill>
                <a:schemeClr val="bg1"/>
              </a:solidFill>
              <a:latin typeface="Microsoft Tai Le" pitchFamily="34" charset="0"/>
              <a:cs typeface="Microsoft Tai Le" pitchFamily="34" charset="0"/>
            </a:endParaRPr>
          </a:p>
          <a:p>
            <a:endParaRPr lang="hr-HR" dirty="0">
              <a:solidFill>
                <a:schemeClr val="bg1"/>
              </a:solidFill>
              <a:latin typeface="Microsoft Tai Le" pitchFamily="34" charset="0"/>
              <a:cs typeface="Microsoft Tai Le" pitchFamily="34" charset="0"/>
            </a:endParaRPr>
          </a:p>
          <a:p>
            <a:endParaRPr lang="hr-HR" dirty="0">
              <a:solidFill>
                <a:schemeClr val="bg1"/>
              </a:solidFill>
              <a:latin typeface="Microsoft Tai Le" pitchFamily="34" charset="0"/>
              <a:cs typeface="Microsoft Tai Le" pitchFamily="34" charset="0"/>
            </a:endParaRPr>
          </a:p>
          <a:p>
            <a:endParaRPr lang="hr-HR" dirty="0">
              <a:solidFill>
                <a:schemeClr val="bg1"/>
              </a:solidFill>
              <a:latin typeface="Microsoft Tai Le" pitchFamily="34" charset="0"/>
              <a:cs typeface="Microsoft Tai Le" pitchFamily="34" charset="0"/>
            </a:endParaRPr>
          </a:p>
          <a:p>
            <a:endParaRPr lang="hr-HR" dirty="0">
              <a:solidFill>
                <a:schemeClr val="bg1"/>
              </a:solidFill>
              <a:latin typeface="Microsoft Tai Le" pitchFamily="34" charset="0"/>
              <a:cs typeface="Microsoft Tai Le" pitchFamily="34" charset="0"/>
            </a:endParaRPr>
          </a:p>
          <a:p>
            <a:endParaRPr lang="en-US" dirty="0">
              <a:solidFill>
                <a:schemeClr val="bg1"/>
              </a:solidFill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32694" y="2004414"/>
            <a:ext cx="3018775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bg1"/>
              </a:solidFill>
            </a:endParaRPr>
          </a:p>
          <a:p>
            <a:endParaRPr lang="en-GB" dirty="0">
              <a:solidFill>
                <a:schemeClr val="bg1"/>
              </a:solidFill>
            </a:endParaRPr>
          </a:p>
          <a:p>
            <a:r>
              <a:rPr lang="hr-HR" dirty="0">
                <a:solidFill>
                  <a:schemeClr val="accent3"/>
                </a:solidFill>
              </a:rPr>
              <a:t>a) </a:t>
            </a:r>
            <a:r>
              <a:rPr lang="en-GB" dirty="0" err="1">
                <a:solidFill>
                  <a:schemeClr val="accent3"/>
                </a:solidFill>
              </a:rPr>
              <a:t>Unilateralni</a:t>
            </a:r>
            <a:r>
              <a:rPr lang="en-GB" dirty="0">
                <a:solidFill>
                  <a:schemeClr val="accent3"/>
                </a:solidFill>
              </a:rPr>
              <a:t> </a:t>
            </a:r>
            <a:r>
              <a:rPr lang="en-GB" dirty="0" err="1">
                <a:solidFill>
                  <a:schemeClr val="accent3"/>
                </a:solidFill>
              </a:rPr>
              <a:t>efekti</a:t>
            </a:r>
            <a:endParaRPr lang="en-GB" dirty="0">
              <a:solidFill>
                <a:schemeClr val="accent3"/>
              </a:solidFill>
            </a:endParaRPr>
          </a:p>
          <a:p>
            <a:pPr lvl="0"/>
            <a:endParaRPr lang="hr-HR" dirty="0">
              <a:solidFill>
                <a:schemeClr val="bg1"/>
              </a:solidFill>
            </a:endParaRPr>
          </a:p>
          <a:p>
            <a:pPr lvl="0"/>
            <a:r>
              <a:rPr lang="hr-HR" dirty="0">
                <a:solidFill>
                  <a:schemeClr val="accent3"/>
                </a:solidFill>
              </a:rPr>
              <a:t>b) </a:t>
            </a:r>
            <a:r>
              <a:rPr lang="en-GB" dirty="0" err="1">
                <a:solidFill>
                  <a:schemeClr val="accent3"/>
                </a:solidFill>
              </a:rPr>
              <a:t>Koordinativni</a:t>
            </a:r>
            <a:r>
              <a:rPr lang="en-GB" dirty="0">
                <a:solidFill>
                  <a:schemeClr val="accent3"/>
                </a:solidFill>
              </a:rPr>
              <a:t> </a:t>
            </a:r>
            <a:r>
              <a:rPr lang="en-GB" dirty="0" err="1">
                <a:solidFill>
                  <a:schemeClr val="accent3"/>
                </a:solidFill>
              </a:rPr>
              <a:t>efekti</a:t>
            </a:r>
            <a:r>
              <a:rPr lang="en-GB" dirty="0">
                <a:solidFill>
                  <a:schemeClr val="accent3"/>
                </a:solidFill>
              </a:rPr>
              <a:t> </a:t>
            </a:r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/>
              <a:t>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4D590C6-F2E4-42C2-91C5-194DEC0675E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0" y="49702"/>
            <a:ext cx="1374462" cy="62449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CE9CF49-3679-455B-AB5F-1241F48176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 r="84048" b="29515"/>
          <a:stretch>
            <a:fillRect/>
          </a:stretch>
        </p:blipFill>
        <p:spPr bwMode="auto">
          <a:xfrm>
            <a:off x="9003258" y="-1"/>
            <a:ext cx="992793" cy="81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27438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6000">
        <p:fade/>
      </p:transition>
    </mc:Choice>
    <mc:Fallback xmlns="">
      <p:transition spd="med" advTm="1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34" r="5255" b="47723"/>
          <a:stretch/>
        </p:blipFill>
        <p:spPr>
          <a:xfrm rot="5400000">
            <a:off x="6201880" y="1243867"/>
            <a:ext cx="5176587" cy="268885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00200" y="-95250"/>
            <a:ext cx="6934200" cy="527183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285750"/>
            <a:ext cx="7378700" cy="4400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21304" y="435644"/>
            <a:ext cx="7162800" cy="44958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18134" y="514349"/>
            <a:ext cx="6016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4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Master studije Pravnog fakulteta UCG</a:t>
            </a:r>
            <a:endParaRPr lang="en-US" sz="2400" dirty="0">
              <a:solidFill>
                <a:srgbClr val="00CC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7579" y="1498341"/>
            <a:ext cx="42157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dirty="0">
                <a:solidFill>
                  <a:schemeClr val="accent3"/>
                </a:solidFill>
              </a:rPr>
              <a:t>PRAVNI TRETMAN KONCENTRACIJA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97579" y="3420130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dirty="0">
              <a:solidFill>
                <a:schemeClr val="bg1">
                  <a:lumMod val="85000"/>
                </a:schemeClr>
              </a:solidFill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97579" y="387733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69880" y="2010548"/>
            <a:ext cx="385233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hr-HR" dirty="0">
                <a:solidFill>
                  <a:schemeClr val="bg1"/>
                </a:solidFill>
              </a:rPr>
              <a:t>Ex ante</a:t>
            </a:r>
          </a:p>
          <a:p>
            <a:pPr lvl="0"/>
            <a:endParaRPr lang="hr-HR" dirty="0">
              <a:solidFill>
                <a:schemeClr val="bg1"/>
              </a:solidFill>
            </a:endParaRPr>
          </a:p>
          <a:p>
            <a:pPr lvl="0"/>
            <a:r>
              <a:rPr lang="hr-HR" dirty="0">
                <a:solidFill>
                  <a:schemeClr val="bg1"/>
                </a:solidFill>
              </a:rPr>
              <a:t>Ex post</a:t>
            </a:r>
          </a:p>
          <a:p>
            <a:pPr lvl="0"/>
            <a:endParaRPr lang="hr-HR" dirty="0">
              <a:solidFill>
                <a:schemeClr val="bg1"/>
              </a:solidFill>
            </a:endParaRPr>
          </a:p>
          <a:p>
            <a:pPr lvl="0"/>
            <a:r>
              <a:rPr lang="hr-HR" dirty="0">
                <a:solidFill>
                  <a:schemeClr val="bg1"/>
                </a:solidFill>
              </a:rPr>
              <a:t>Obaveza prijavljivanja koncentracije</a:t>
            </a:r>
          </a:p>
          <a:p>
            <a:pPr lvl="0"/>
            <a:endParaRPr lang="hr-HR" dirty="0">
              <a:solidFill>
                <a:schemeClr val="bg1"/>
              </a:solidFill>
            </a:endParaRPr>
          </a:p>
          <a:p>
            <a:pPr lvl="0"/>
            <a:r>
              <a:rPr lang="hr-HR" dirty="0">
                <a:solidFill>
                  <a:schemeClr val="bg1"/>
                </a:solidFill>
              </a:rPr>
              <a:t>Pragovi notifikacije</a:t>
            </a:r>
            <a:endParaRPr lang="en-GB" dirty="0">
              <a:solidFill>
                <a:schemeClr val="bg1"/>
              </a:solidFill>
            </a:endParaRPr>
          </a:p>
          <a:p>
            <a:pPr lvl="0"/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/>
              <a:t> 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1435A0F-B6C4-4667-A06C-35621773903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0" y="49702"/>
            <a:ext cx="1374462" cy="624496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9DEE9EE-560D-4235-ABEA-9508FD844B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 r="84048" b="29515"/>
          <a:stretch>
            <a:fillRect/>
          </a:stretch>
        </p:blipFill>
        <p:spPr bwMode="auto">
          <a:xfrm>
            <a:off x="9003258" y="-1"/>
            <a:ext cx="992793" cy="81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298728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6000">
        <p:fade/>
      </p:transition>
    </mc:Choice>
    <mc:Fallback xmlns="">
      <p:transition spd="med" advTm="1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500"/>
                            </p:stCondLst>
                            <p:childTnLst>
                              <p:par>
                                <p:cTn id="15" presetID="2" presetClass="entr" presetSubtype="8" fill="hold" grpId="0" nodeType="afterEffect" nodePh="1">
                                  <p:stCondLst>
                                    <p:cond delay="175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2" fill="hold" grpId="0" nodeType="afterEffect" nodePh="1">
                                  <p:stCondLst>
                                    <p:cond delay="1750"/>
                                  </p:stCondLst>
                                  <p:endCondLst>
                                    <p:cond evt="begin" delay="0">
                                      <p:tn val="2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4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34" r="5255" b="47723"/>
          <a:stretch/>
        </p:blipFill>
        <p:spPr>
          <a:xfrm rot="5400000">
            <a:off x="6201880" y="1243867"/>
            <a:ext cx="5176587" cy="268885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00200" y="-95250"/>
            <a:ext cx="6934200" cy="527183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285750"/>
            <a:ext cx="7378700" cy="4400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18937" y="438150"/>
            <a:ext cx="7162800" cy="44958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800" strike="noStrike" dirty="0">
                <a:solidFill>
                  <a:schemeClr val="bg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		KONTROLA DRŽAVNE POMOĆI</a:t>
            </a:r>
            <a:endParaRPr lang="en-GB" sz="18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800" strike="noStrike" dirty="0">
                <a:solidFill>
                  <a:schemeClr val="bg1"/>
                </a:solidFill>
                <a:effectLst/>
                <a:ea typeface="Sylfaen" panose="010A0502050306030303" pitchFamily="18" charset="0"/>
                <a:cs typeface="Sylfaen" panose="010A0502050306030303" pitchFamily="18" charset="0"/>
                <a:hlinkClick r:id="rId5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		</a:t>
            </a:r>
            <a:r>
              <a:rPr lang="en-GB" sz="1800" strike="noStrike" dirty="0" err="1">
                <a:solidFill>
                  <a:schemeClr val="bg1"/>
                </a:solidFill>
                <a:effectLst/>
                <a:ea typeface="Sylfaen" panose="010A0502050306030303" pitchFamily="18" charset="0"/>
                <a:cs typeface="Sylfaen" panose="010A0502050306030303" pitchFamily="18" charset="0"/>
                <a:hlinkClick r:id="rId5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Pojam</a:t>
            </a:r>
            <a:r>
              <a:rPr lang="en-GB" sz="1800" strike="noStrike" dirty="0">
                <a:solidFill>
                  <a:schemeClr val="bg1"/>
                </a:solidFill>
                <a:effectLst/>
                <a:ea typeface="Sylfaen" panose="010A0502050306030303" pitchFamily="18" charset="0"/>
                <a:cs typeface="Sylfaen" panose="010A0502050306030303" pitchFamily="18" charset="0"/>
                <a:hlinkClick r:id="rId5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sz="1800" strike="noStrike" dirty="0" err="1">
                <a:solidFill>
                  <a:schemeClr val="bg1"/>
                </a:solidFill>
                <a:effectLst/>
                <a:ea typeface="Sylfaen" panose="010A0502050306030303" pitchFamily="18" charset="0"/>
                <a:cs typeface="Sylfaen" panose="010A0502050306030303" pitchFamily="18" charset="0"/>
                <a:hlinkClick r:id="rId5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</a:t>
            </a:r>
            <a:r>
              <a:rPr lang="en-GB" sz="1800" strike="noStrike" dirty="0">
                <a:solidFill>
                  <a:schemeClr val="bg1"/>
                </a:solidFill>
                <a:effectLst/>
                <a:ea typeface="Sylfaen" panose="010A0502050306030303" pitchFamily="18" charset="0"/>
                <a:cs typeface="Sylfaen" panose="010A0502050306030303" pitchFamily="18" charset="0"/>
                <a:hlinkClick r:id="rId5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sz="1800" strike="noStrike" dirty="0" err="1">
                <a:solidFill>
                  <a:schemeClr val="bg1"/>
                </a:solidFill>
                <a:effectLst/>
                <a:ea typeface="Sylfaen" panose="010A0502050306030303" pitchFamily="18" charset="0"/>
                <a:cs typeface="Sylfaen" panose="010A0502050306030303" pitchFamily="18" charset="0"/>
                <a:hlinkClick r:id="rId5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vrste</a:t>
            </a:r>
            <a:r>
              <a:rPr lang="en-GB" sz="1800" strike="noStrike" dirty="0">
                <a:solidFill>
                  <a:schemeClr val="bg1"/>
                </a:solidFill>
                <a:effectLst/>
                <a:ea typeface="Sylfaen" panose="010A0502050306030303" pitchFamily="18" charset="0"/>
                <a:cs typeface="Sylfaen" panose="010A0502050306030303" pitchFamily="18" charset="0"/>
                <a:hlinkClick r:id="rId5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sz="1800" strike="noStrike" dirty="0" err="1">
                <a:solidFill>
                  <a:schemeClr val="bg1"/>
                </a:solidFill>
                <a:effectLst/>
                <a:ea typeface="Sylfaen" panose="010A0502050306030303" pitchFamily="18" charset="0"/>
                <a:cs typeface="Sylfaen" panose="010A0502050306030303" pitchFamily="18" charset="0"/>
                <a:hlinkClick r:id="rId5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državne</a:t>
            </a:r>
            <a:r>
              <a:rPr lang="en-GB" sz="1800" strike="noStrike" dirty="0">
                <a:solidFill>
                  <a:schemeClr val="bg1"/>
                </a:solidFill>
                <a:effectLst/>
                <a:ea typeface="Sylfaen" panose="010A0502050306030303" pitchFamily="18" charset="0"/>
                <a:cs typeface="Sylfaen" panose="010A0502050306030303" pitchFamily="18" charset="0"/>
                <a:hlinkClick r:id="rId5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sz="1800" strike="noStrike" dirty="0" err="1">
                <a:solidFill>
                  <a:schemeClr val="bg1"/>
                </a:solidFill>
                <a:effectLst/>
                <a:ea typeface="Sylfaen" panose="010A0502050306030303" pitchFamily="18" charset="0"/>
                <a:cs typeface="Sylfaen" panose="010A0502050306030303" pitchFamily="18" charset="0"/>
                <a:hlinkClick r:id="rId5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pomoći</a:t>
            </a:r>
            <a:endParaRPr lang="en-GB" sz="18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800" strike="noStrike" dirty="0">
                <a:solidFill>
                  <a:schemeClr val="bg1"/>
                </a:solidFill>
                <a:effectLst/>
                <a:ea typeface="Sylfaen" panose="010A0502050306030303" pitchFamily="18" charset="0"/>
                <a:cs typeface="Sylfaen" panose="010A0502050306030303" pitchFamily="18" charset="0"/>
                <a:hlinkClick r:id="rId6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		</a:t>
            </a:r>
            <a:r>
              <a:rPr lang="en-GB" sz="1800" strike="noStrike" dirty="0" err="1">
                <a:solidFill>
                  <a:schemeClr val="bg1"/>
                </a:solidFill>
                <a:effectLst/>
                <a:ea typeface="Sylfaen" panose="010A0502050306030303" pitchFamily="18" charset="0"/>
                <a:cs typeface="Sylfaen" panose="010A0502050306030303" pitchFamily="18" charset="0"/>
                <a:hlinkClick r:id="rId6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Osnovni</a:t>
            </a:r>
            <a:r>
              <a:rPr lang="en-GB" sz="1800" strike="noStrike" dirty="0">
                <a:solidFill>
                  <a:schemeClr val="bg1"/>
                </a:solidFill>
                <a:effectLst/>
                <a:ea typeface="Sylfaen" panose="010A0502050306030303" pitchFamily="18" charset="0"/>
                <a:cs typeface="Sylfaen" panose="010A0502050306030303" pitchFamily="18" charset="0"/>
                <a:hlinkClick r:id="rId6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sz="1800" strike="noStrike" dirty="0" err="1">
                <a:solidFill>
                  <a:schemeClr val="bg1"/>
                </a:solidFill>
                <a:effectLst/>
                <a:ea typeface="Sylfaen" panose="010A0502050306030303" pitchFamily="18" charset="0"/>
                <a:cs typeface="Sylfaen" panose="010A0502050306030303" pitchFamily="18" charset="0"/>
                <a:hlinkClick r:id="rId6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mehanizmi</a:t>
            </a:r>
            <a:r>
              <a:rPr lang="en-GB" sz="1800" strike="noStrike" dirty="0">
                <a:solidFill>
                  <a:schemeClr val="bg1"/>
                </a:solidFill>
                <a:effectLst/>
                <a:ea typeface="Sylfaen" panose="010A0502050306030303" pitchFamily="18" charset="0"/>
                <a:cs typeface="Sylfaen" panose="010A0502050306030303" pitchFamily="18" charset="0"/>
                <a:hlinkClick r:id="rId6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sz="1800" strike="noStrike" dirty="0" err="1">
                <a:solidFill>
                  <a:schemeClr val="bg1"/>
                </a:solidFill>
                <a:effectLst/>
                <a:ea typeface="Sylfaen" panose="010A0502050306030303" pitchFamily="18" charset="0"/>
                <a:cs typeface="Sylfaen" panose="010A0502050306030303" pitchFamily="18" charset="0"/>
                <a:hlinkClick r:id="rId6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realizacije</a:t>
            </a:r>
            <a:r>
              <a:rPr lang="en-GB" sz="1800" strike="noStrike" dirty="0">
                <a:solidFill>
                  <a:schemeClr val="bg1"/>
                </a:solidFill>
                <a:effectLst/>
                <a:ea typeface="Sylfaen" panose="010A0502050306030303" pitchFamily="18" charset="0"/>
                <a:cs typeface="Sylfaen" panose="010A0502050306030303" pitchFamily="18" charset="0"/>
                <a:hlinkClick r:id="rId6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sz="1800" strike="noStrike" dirty="0" err="1">
                <a:solidFill>
                  <a:schemeClr val="bg1"/>
                </a:solidFill>
                <a:effectLst/>
                <a:ea typeface="Sylfaen" panose="010A0502050306030303" pitchFamily="18" charset="0"/>
                <a:cs typeface="Sylfaen" panose="010A0502050306030303" pitchFamily="18" charset="0"/>
                <a:hlinkClick r:id="rId6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državne</a:t>
            </a:r>
            <a:r>
              <a:rPr lang="en-GB" sz="1800" strike="noStrike" dirty="0">
                <a:solidFill>
                  <a:schemeClr val="bg1"/>
                </a:solidFill>
                <a:effectLst/>
                <a:ea typeface="Sylfaen" panose="010A0502050306030303" pitchFamily="18" charset="0"/>
                <a:cs typeface="Sylfaen" panose="010A0502050306030303" pitchFamily="18" charset="0"/>
                <a:hlinkClick r:id="rId6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sz="1800" strike="noStrike" dirty="0" err="1">
                <a:solidFill>
                  <a:schemeClr val="bg1"/>
                </a:solidFill>
                <a:effectLst/>
                <a:ea typeface="Sylfaen" panose="010A0502050306030303" pitchFamily="18" charset="0"/>
                <a:cs typeface="Sylfaen" panose="010A0502050306030303" pitchFamily="18" charset="0"/>
                <a:hlinkClick r:id="rId6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pomoći</a:t>
            </a:r>
            <a:r>
              <a:rPr lang="en-GB" sz="1800" strike="noStrike" dirty="0">
                <a:solidFill>
                  <a:schemeClr val="bg1"/>
                </a:solidFill>
                <a:effectLst/>
                <a:ea typeface="Sylfaen" panose="010A0502050306030303" pitchFamily="18" charset="0"/>
                <a:cs typeface="Sylfaen" panose="010A0502050306030303" pitchFamily="18" charset="0"/>
                <a:hlinkClick r:id="rId6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endParaRPr lang="en-GB" sz="18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800" strike="noStrike" dirty="0">
                <a:solidFill>
                  <a:schemeClr val="bg1"/>
                </a:solidFill>
                <a:effectLst/>
                <a:ea typeface="Sylfaen" panose="010A0502050306030303" pitchFamily="18" charset="0"/>
                <a:cs typeface="Sylfaen" panose="010A0502050306030303" pitchFamily="18" charset="0"/>
                <a:hlinkClick r:id="rId7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		</a:t>
            </a:r>
            <a:r>
              <a:rPr lang="en-GB" sz="1800" strike="noStrike" dirty="0" err="1">
                <a:solidFill>
                  <a:schemeClr val="bg1"/>
                </a:solidFill>
                <a:effectLst/>
                <a:ea typeface="Sylfaen" panose="010A0502050306030303" pitchFamily="18" charset="0"/>
                <a:cs typeface="Sylfaen" panose="010A0502050306030303" pitchFamily="18" charset="0"/>
                <a:hlinkClick r:id="rId7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Razlozi</a:t>
            </a:r>
            <a:r>
              <a:rPr lang="en-GB" sz="1800" strike="noStrike" dirty="0">
                <a:solidFill>
                  <a:schemeClr val="bg1"/>
                </a:solidFill>
                <a:effectLst/>
                <a:ea typeface="Sylfaen" panose="010A0502050306030303" pitchFamily="18" charset="0"/>
                <a:cs typeface="Sylfaen" panose="010A0502050306030303" pitchFamily="18" charset="0"/>
                <a:hlinkClick r:id="rId7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za </a:t>
            </a:r>
            <a:r>
              <a:rPr lang="en-GB" sz="1800" strike="noStrike" dirty="0" err="1">
                <a:solidFill>
                  <a:schemeClr val="bg1"/>
                </a:solidFill>
                <a:effectLst/>
                <a:ea typeface="Sylfaen" panose="010A0502050306030303" pitchFamily="18" charset="0"/>
                <a:cs typeface="Sylfaen" panose="010A0502050306030303" pitchFamily="18" charset="0"/>
                <a:hlinkClick r:id="rId7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kontrolu</a:t>
            </a:r>
            <a:r>
              <a:rPr lang="en-GB" sz="1800" strike="noStrike" dirty="0">
                <a:solidFill>
                  <a:schemeClr val="bg1"/>
                </a:solidFill>
                <a:effectLst/>
                <a:ea typeface="Sylfaen" panose="010A0502050306030303" pitchFamily="18" charset="0"/>
                <a:cs typeface="Sylfaen" panose="010A0502050306030303" pitchFamily="18" charset="0"/>
                <a:hlinkClick r:id="rId7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sz="1800" strike="noStrike" dirty="0" err="1">
                <a:solidFill>
                  <a:schemeClr val="bg1"/>
                </a:solidFill>
                <a:effectLst/>
                <a:ea typeface="Sylfaen" panose="010A0502050306030303" pitchFamily="18" charset="0"/>
                <a:cs typeface="Sylfaen" panose="010A0502050306030303" pitchFamily="18" charset="0"/>
                <a:hlinkClick r:id="rId7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državne</a:t>
            </a:r>
            <a:r>
              <a:rPr lang="en-GB" sz="1800" strike="noStrike" dirty="0">
                <a:solidFill>
                  <a:schemeClr val="bg1"/>
                </a:solidFill>
                <a:effectLst/>
                <a:ea typeface="Sylfaen" panose="010A0502050306030303" pitchFamily="18" charset="0"/>
                <a:cs typeface="Sylfaen" panose="010A0502050306030303" pitchFamily="18" charset="0"/>
                <a:hlinkClick r:id="rId7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sz="1800" strike="noStrike" dirty="0" err="1">
                <a:solidFill>
                  <a:schemeClr val="bg1"/>
                </a:solidFill>
                <a:effectLst/>
                <a:ea typeface="Sylfaen" panose="010A0502050306030303" pitchFamily="18" charset="0"/>
                <a:cs typeface="Sylfaen" panose="010A0502050306030303" pitchFamily="18" charset="0"/>
                <a:hlinkClick r:id="rId7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pomoći</a:t>
            </a:r>
            <a:endParaRPr lang="en-GB" sz="18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800" strike="noStrike" dirty="0">
                <a:solidFill>
                  <a:schemeClr val="bg1"/>
                </a:solidFill>
                <a:effectLst/>
                <a:ea typeface="Sylfaen" panose="010A0502050306030303" pitchFamily="18" charset="0"/>
                <a:cs typeface="Sylfaen" panose="010A0502050306030303" pitchFamily="18" charset="0"/>
                <a:hlinkClick r:id="rId8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		</a:t>
            </a:r>
            <a:r>
              <a:rPr lang="en-GB" sz="1800" strike="noStrike" dirty="0" err="1">
                <a:solidFill>
                  <a:schemeClr val="bg1"/>
                </a:solidFill>
                <a:effectLst/>
                <a:ea typeface="Sylfaen" panose="010A0502050306030303" pitchFamily="18" charset="0"/>
                <a:cs typeface="Sylfaen" panose="010A0502050306030303" pitchFamily="18" charset="0"/>
                <a:hlinkClick r:id="rId8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Kontrola</a:t>
            </a:r>
            <a:r>
              <a:rPr lang="en-GB" sz="1800" strike="noStrike" dirty="0">
                <a:solidFill>
                  <a:schemeClr val="bg1"/>
                </a:solidFill>
                <a:effectLst/>
                <a:ea typeface="Sylfaen" panose="010A0502050306030303" pitchFamily="18" charset="0"/>
                <a:cs typeface="Sylfaen" panose="010A0502050306030303" pitchFamily="18" charset="0"/>
                <a:hlinkClick r:id="rId8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sz="1800" strike="noStrike" dirty="0" err="1">
                <a:solidFill>
                  <a:schemeClr val="bg1"/>
                </a:solidFill>
                <a:effectLst/>
                <a:ea typeface="Sylfaen" panose="010A0502050306030303" pitchFamily="18" charset="0"/>
                <a:cs typeface="Sylfaen" panose="010A0502050306030303" pitchFamily="18" charset="0"/>
                <a:hlinkClick r:id="rId8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državne</a:t>
            </a:r>
            <a:r>
              <a:rPr lang="en-GB" sz="1800" strike="noStrike" dirty="0">
                <a:solidFill>
                  <a:schemeClr val="bg1"/>
                </a:solidFill>
                <a:effectLst/>
                <a:ea typeface="Sylfaen" panose="010A0502050306030303" pitchFamily="18" charset="0"/>
                <a:cs typeface="Sylfaen" panose="010A0502050306030303" pitchFamily="18" charset="0"/>
                <a:hlinkClick r:id="rId8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GB" sz="1800" strike="noStrike" dirty="0" err="1">
                <a:solidFill>
                  <a:schemeClr val="bg1"/>
                </a:solidFill>
                <a:effectLst/>
                <a:ea typeface="Sylfaen" panose="010A0502050306030303" pitchFamily="18" charset="0"/>
                <a:cs typeface="Sylfaen" panose="010A0502050306030303" pitchFamily="18" charset="0"/>
                <a:hlinkClick r:id="rId8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pomoći</a:t>
            </a:r>
            <a:r>
              <a:rPr lang="en-GB" sz="1800" strike="noStrike" dirty="0">
                <a:solidFill>
                  <a:schemeClr val="bg1"/>
                </a:solidFill>
                <a:effectLst/>
                <a:ea typeface="Sylfaen" panose="010A0502050306030303" pitchFamily="18" charset="0"/>
                <a:cs typeface="Sylfaen" panose="010A0502050306030303" pitchFamily="18" charset="0"/>
                <a:hlinkClick r:id="rId8" action="ppaction://hlinkfile" tooltip="Current Document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u EU</a:t>
            </a:r>
            <a:endParaRPr lang="en-GB" sz="1800" dirty="0">
              <a:solidFill>
                <a:schemeClr val="bg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18134" y="514349"/>
            <a:ext cx="6016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4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Master studije Pravnog fakulteta UCG</a:t>
            </a:r>
            <a:endParaRPr lang="en-US" sz="2400" dirty="0">
              <a:solidFill>
                <a:srgbClr val="00CC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57400" y="3742980"/>
            <a:ext cx="1847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 sz="800" dirty="0"/>
          </a:p>
          <a:p>
            <a:pPr lvl="0"/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69880" y="2010548"/>
            <a:ext cx="24878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endParaRPr lang="en-GB" dirty="0">
              <a:solidFill>
                <a:schemeClr val="bg1"/>
              </a:solidFill>
            </a:endParaRPr>
          </a:p>
          <a:p>
            <a:pPr lvl="0"/>
            <a:r>
              <a:rPr lang="en-GB" dirty="0"/>
              <a:t>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F293455-F8FF-4FFC-8A1A-C2B58F2511D5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0" y="49702"/>
            <a:ext cx="1374462" cy="62449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6702CE5A-117C-45FD-8527-2C4361EB2EE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 cstate="print"/>
          <a:srcRect r="84048" b="29515"/>
          <a:stretch>
            <a:fillRect/>
          </a:stretch>
        </p:blipFill>
        <p:spPr bwMode="auto">
          <a:xfrm>
            <a:off x="9003258" y="-1"/>
            <a:ext cx="992793" cy="81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404726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6000">
        <p:fade/>
      </p:transition>
    </mc:Choice>
    <mc:Fallback xmlns="">
      <p:transition spd="med" advTm="1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250"/>
                            </p:stCondLst>
                            <p:childTnLst>
                              <p:par>
                                <p:cTn id="10" presetID="2" presetClass="entr" presetSubtype="2" fill="hold" grpId="0" nodeType="afterEffect" nodePh="1">
                                  <p:stCondLst>
                                    <p:cond delay="175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134" r="5255" b="47723"/>
          <a:stretch/>
        </p:blipFill>
        <p:spPr>
          <a:xfrm rot="5400000">
            <a:off x="6201880" y="1243867"/>
            <a:ext cx="5176587" cy="268885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600200" y="-95250"/>
            <a:ext cx="6934200" cy="5271837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100" y="285750"/>
            <a:ext cx="7378700" cy="440055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1118937" y="438150"/>
            <a:ext cx="7162800" cy="4495800"/>
          </a:xfrm>
          <a:prstGeom prst="rect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  <a:alpha val="0"/>
                </a:schemeClr>
              </a:gs>
              <a:gs pos="11000">
                <a:schemeClr val="accent1">
                  <a:shade val="67500"/>
                  <a:satMod val="115000"/>
                  <a:alpha val="0"/>
                </a:schemeClr>
              </a:gs>
              <a:gs pos="68000">
                <a:schemeClr val="tx1"/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418134" y="514349"/>
            <a:ext cx="60163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ME" sz="2400" dirty="0">
                <a:ln>
                  <a:solidFill>
                    <a:srgbClr val="EAEAEA"/>
                  </a:solidFill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Lucida Fax" panose="02060602050505020204" pitchFamily="18" charset="0"/>
              </a:rPr>
              <a:t>Master studije Pravnog fakulteta UCG</a:t>
            </a:r>
            <a:endParaRPr lang="en-US" sz="2400" dirty="0">
              <a:solidFill>
                <a:srgbClr val="00CC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69880" y="1389691"/>
            <a:ext cx="364708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GB" b="1" dirty="0">
                <a:solidFill>
                  <a:schemeClr val="accent3"/>
                </a:solidFill>
              </a:rPr>
              <a:t>KONTROLA DRŽAVNE POMOĆI</a:t>
            </a:r>
          </a:p>
          <a:p>
            <a:endParaRPr lang="en-US" sz="2800" b="1" dirty="0">
              <a:solidFill>
                <a:schemeClr val="bg1"/>
              </a:solidFill>
              <a:latin typeface="Microsoft Tai Le" pitchFamily="34" charset="0"/>
              <a:cs typeface="Microsoft Tai Le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69880" y="2010548"/>
            <a:ext cx="5603585" cy="18774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GB" sz="1600" dirty="0">
                <a:solidFill>
                  <a:schemeClr val="accent3"/>
                </a:solidFill>
              </a:rPr>
              <a:t>POJAM I VRSTE DRŽAVNE POMOĆI</a:t>
            </a:r>
            <a:endParaRPr lang="hr-HR" sz="1600" dirty="0">
              <a:solidFill>
                <a:schemeClr val="accent3"/>
              </a:solidFill>
            </a:endParaRPr>
          </a:p>
          <a:p>
            <a:pPr lvl="0"/>
            <a:endParaRPr lang="en-GB" sz="1600" dirty="0">
              <a:solidFill>
                <a:schemeClr val="accent3"/>
              </a:solidFill>
            </a:endParaRPr>
          </a:p>
          <a:p>
            <a:pPr lvl="0"/>
            <a:r>
              <a:rPr lang="en-GB" sz="1600" dirty="0">
                <a:solidFill>
                  <a:schemeClr val="accent3"/>
                </a:solidFill>
              </a:rPr>
              <a:t>OSNOVNI MEHANIZMI REALIZACIJE DRŽAVNE POMOĆI</a:t>
            </a:r>
          </a:p>
          <a:p>
            <a:pPr lvl="0"/>
            <a:endParaRPr lang="hr-HR" sz="1600" dirty="0">
              <a:solidFill>
                <a:schemeClr val="accent3"/>
              </a:solidFill>
            </a:endParaRPr>
          </a:p>
          <a:p>
            <a:pPr lvl="0"/>
            <a:r>
              <a:rPr lang="en-GB" sz="1600" dirty="0">
                <a:solidFill>
                  <a:schemeClr val="accent3"/>
                </a:solidFill>
              </a:rPr>
              <a:t>RAZLOZI ZA KONTROLU DRŽAVNE POMOĆI</a:t>
            </a:r>
          </a:p>
          <a:p>
            <a:endParaRPr lang="en-GB" dirty="0">
              <a:solidFill>
                <a:schemeClr val="bg1"/>
              </a:solidFill>
            </a:endParaRPr>
          </a:p>
          <a:p>
            <a:pPr lvl="0"/>
            <a:r>
              <a:rPr lang="en-GB" dirty="0">
                <a:solidFill>
                  <a:schemeClr val="bg1"/>
                </a:solidFill>
              </a:rPr>
              <a:t>	</a:t>
            </a:r>
            <a:r>
              <a:rPr lang="en-GB" dirty="0"/>
              <a:t> 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58B925F-F9E1-48B9-8A56-6E3EDE6D5E1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50" y="49702"/>
            <a:ext cx="1374462" cy="62449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EED06467-F734-4206-B040-160FEC0F86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/>
          <a:srcRect r="84048" b="29515"/>
          <a:stretch>
            <a:fillRect/>
          </a:stretch>
        </p:blipFill>
        <p:spPr bwMode="auto">
          <a:xfrm>
            <a:off x="9003258" y="-1"/>
            <a:ext cx="992793" cy="811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88770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16000">
        <p:fade/>
      </p:transition>
    </mc:Choice>
    <mc:Fallback xmlns="">
      <p:transition spd="med" advTm="16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25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ULTRA_SCORM_COURSE_ID" val="28F1BA16-2017-4AF0-AE55-63CB617EB4CF"/>
  <p:tag name="ISPRING_SCORM_RATE_SLIDES" val="1"/>
  <p:tag name="ISPRING_SCORM_PASSING_SCORE" val="100.0000000000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ONLINEFOLDERID" val="0"/>
  <p:tag name="ISPRINGONLINEFOLDERPATH" val="Content List"/>
  <p:tag name="ISPRINGCLOUDFOLDERID" val="0"/>
  <p:tag name="ISPRINGCLOUDFOLDERPATH" val="Content List"/>
  <p:tag name="ISPRING_PLAYERS_CUSTOMIZATION" val="UEsDBBQAAgAIAPCCQkd7BdOSwAEAANoDAAAPAAAAbm9uZS9wbGF5ZXIueG1spZJPb9QwEMXPW6nfIfK99m4Rolo59ICUE0WVFhC3lTeZJqaOHTwTsvvtmfzZpFuQQOKQaPIy72fPs/X9sXbJT4hog0/FRq5FAj4PhfVlKr58zm7uxP376yvdOHOCmNgiFT54EEkBmEfbEPseDVWpeCFIhoqEXx63R7SpqIiarVJd18nujQyxVLfr9UZ9e/i4yyuozY31SMbnzF32ciuSJtoQLZ1S8W4trq9WA/ICZ5F7fInBtf3KKPNQqyYCgieIatz2bN3S38381MErOjWAgkdfDbMfTP78EIrWAfbaSo9tOyDqCYO20rS1mzufYMxTMTbsa0A0JaB0vhRq9Ko/mPWTM1hNHLzA9tymPTiLFYsjfejeL+r+bBmyVxNHXYJ0PUwwnGLWOpeBoTZCIZIIP1rLVdZjv85HsN6IcTnP3Xt8tl5il7PGVWZyCvH0gR18JFOUco5ejtHLwdTbh+ITF49TnLsFMgezhKArqt3bf86j7/6fOAp4Mq0jcV7B+gKOmeW/BDWPQsAz9pqkxsl+tTOVd9ce6hdX40Iadzdl8R1FQiaWwNewMGTUos8w9Zqm1fg5JTTHotXv91JPRC5/AVBLAQIAABQAAgAIAPCCQkd7BdOSwAEAANoDAAAPAAAAAAAAAAEAAAAAAAAAAABub25lL3BsYXllci54bWxQSwUGAAAAAAEAAQA9AAAA7QEAAAAA"/>
  <p:tag name="ISPRING_PRESENTATION_TITLE" val="3672452"/>
  <p:tag name="ISPRING_RESOURCE_PATHS_HASH_PRESENTER" val="1f6aaa5e33622a7cfb4b198ead84b9174ff6f34"/>
</p:tagLst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6451</TotalTime>
  <Words>333</Words>
  <Application>Microsoft Office PowerPoint</Application>
  <PresentationFormat>On-screen Show (16:9)</PresentationFormat>
  <Paragraphs>106</Paragraphs>
  <Slides>10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Bookman Old Style</vt:lpstr>
      <vt:lpstr>Calibri</vt:lpstr>
      <vt:lpstr>Georgia</vt:lpstr>
      <vt:lpstr>Lucida Fax</vt:lpstr>
      <vt:lpstr>Microsoft Tai Le</vt:lpstr>
      <vt:lpstr>Rockwell</vt:lpstr>
      <vt:lpstr>Custom Design</vt:lpstr>
      <vt:lpstr>1_Custom Design</vt:lpstr>
      <vt:lpstr>Damask</vt:lpstr>
      <vt:lpstr>                 MASTER studije Pravnog Fakulteta UCG - PRAVO konkurencije–    Dominantan položaj, koncentracije i državna pomoć  (Osnov prezentacije: udžbenička literatura iz informacione liste) 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3672452</dc:title>
  <dc:creator>Nitila</dc:creator>
  <cp:lastModifiedBy>citaonica16</cp:lastModifiedBy>
  <cp:revision>109</cp:revision>
  <dcterms:created xsi:type="dcterms:W3CDTF">2011-02-10T19:50:35Z</dcterms:created>
  <dcterms:modified xsi:type="dcterms:W3CDTF">2021-05-13T07:49:26Z</dcterms:modified>
</cp:coreProperties>
</file>